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86" r:id="rId2"/>
    <p:sldId id="313" r:id="rId3"/>
    <p:sldId id="391" r:id="rId4"/>
    <p:sldId id="305" r:id="rId5"/>
    <p:sldId id="394" r:id="rId6"/>
    <p:sldId id="307" r:id="rId7"/>
    <p:sldId id="377" r:id="rId8"/>
    <p:sldId id="361" r:id="rId9"/>
    <p:sldId id="395" r:id="rId10"/>
    <p:sldId id="308" r:id="rId11"/>
    <p:sldId id="397" r:id="rId12"/>
    <p:sldId id="344" r:id="rId13"/>
    <p:sldId id="380" r:id="rId14"/>
    <p:sldId id="360" r:id="rId15"/>
    <p:sldId id="356" r:id="rId16"/>
    <p:sldId id="339" r:id="rId17"/>
    <p:sldId id="376" r:id="rId18"/>
    <p:sldId id="317" r:id="rId19"/>
    <p:sldId id="342" r:id="rId20"/>
    <p:sldId id="340" r:id="rId21"/>
    <p:sldId id="396" r:id="rId22"/>
    <p:sldId id="383" r:id="rId23"/>
    <p:sldId id="362" r:id="rId24"/>
    <p:sldId id="373" r:id="rId25"/>
    <p:sldId id="388" r:id="rId26"/>
    <p:sldId id="389" r:id="rId27"/>
    <p:sldId id="390" r:id="rId28"/>
    <p:sldId id="357" r:id="rId29"/>
    <p:sldId id="312" r:id="rId30"/>
    <p:sldId id="319" r:id="rId31"/>
    <p:sldId id="320" r:id="rId32"/>
    <p:sldId id="325" r:id="rId33"/>
    <p:sldId id="321" r:id="rId34"/>
    <p:sldId id="327" r:id="rId35"/>
    <p:sldId id="328" r:id="rId36"/>
    <p:sldId id="326" r:id="rId37"/>
    <p:sldId id="324" r:id="rId38"/>
    <p:sldId id="322" r:id="rId39"/>
    <p:sldId id="323" r:id="rId40"/>
    <p:sldId id="341" r:id="rId41"/>
    <p:sldId id="358" r:id="rId42"/>
    <p:sldId id="318" r:id="rId43"/>
    <p:sldId id="365" r:id="rId44"/>
    <p:sldId id="393" r:id="rId45"/>
  </p:sldIdLst>
  <p:sldSz cx="12192000" cy="6858000"/>
  <p:notesSz cx="6797675" cy="9926638"/>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F"/>
    <a:srgbClr val="F08C21"/>
    <a:srgbClr val="FF261C"/>
    <a:srgbClr val="76B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0" autoAdjust="0"/>
    <p:restoredTop sz="81867" autoAdjust="0"/>
  </p:normalViewPr>
  <p:slideViewPr>
    <p:cSldViewPr snapToGrid="0">
      <p:cViewPr varScale="1">
        <p:scale>
          <a:sx n="76" d="100"/>
          <a:sy n="76" d="100"/>
        </p:scale>
        <p:origin x="126" y="300"/>
      </p:cViewPr>
      <p:guideLst>
        <p:guide orient="horz" pos="2160"/>
        <p:guide pos="3840"/>
      </p:guideLst>
    </p:cSldViewPr>
  </p:slideViewPr>
  <p:notesTextViewPr>
    <p:cViewPr>
      <p:scale>
        <a:sx n="1" d="1"/>
        <a:sy n="1" d="1"/>
      </p:scale>
      <p:origin x="0" y="0"/>
    </p:cViewPr>
  </p:notesTextViewPr>
  <p:notesViewPr>
    <p:cSldViewPr snapToGrid="0">
      <p:cViewPr varScale="1">
        <p:scale>
          <a:sx n="74" d="100"/>
          <a:sy n="74" d="100"/>
        </p:scale>
        <p:origin x="212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C5C3120-26D0-46FE-9BBF-5A58BAF48288}" type="slidenum">
              <a:rPr lang="en-GB" smtClean="0"/>
              <a:t>‹#›</a:t>
            </a:fld>
            <a:endParaRPr lang="en-GB"/>
          </a:p>
        </p:txBody>
      </p:sp>
    </p:spTree>
    <p:extLst>
      <p:ext uri="{BB962C8B-B14F-4D97-AF65-F5344CB8AC3E}">
        <p14:creationId xmlns:p14="http://schemas.microsoft.com/office/powerpoint/2010/main" val="956037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00B558-A8AD-4F3E-A801-1AFD97446B85}" type="datetimeFigureOut">
              <a:rPr lang="en-GB" smtClean="0"/>
              <a:t>03/12/2019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DFC5BB-4C59-4353-A460-55E0855B6352}" type="slidenum">
              <a:rPr lang="en-GB" smtClean="0"/>
              <a:t>‹#›</a:t>
            </a:fld>
            <a:endParaRPr lang="en-GB"/>
          </a:p>
        </p:txBody>
      </p:sp>
    </p:spTree>
    <p:extLst>
      <p:ext uri="{BB962C8B-B14F-4D97-AF65-F5344CB8AC3E}">
        <p14:creationId xmlns:p14="http://schemas.microsoft.com/office/powerpoint/2010/main" val="7128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a:t>
            </a:fld>
            <a:endParaRPr lang="en-GB"/>
          </a:p>
        </p:txBody>
      </p:sp>
    </p:spTree>
    <p:extLst>
      <p:ext uri="{BB962C8B-B14F-4D97-AF65-F5344CB8AC3E}">
        <p14:creationId xmlns:p14="http://schemas.microsoft.com/office/powerpoint/2010/main" val="299942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11</a:t>
            </a:fld>
            <a:endParaRPr lang="en-GB"/>
          </a:p>
        </p:txBody>
      </p:sp>
    </p:spTree>
    <p:extLst>
      <p:ext uri="{BB962C8B-B14F-4D97-AF65-F5344CB8AC3E}">
        <p14:creationId xmlns:p14="http://schemas.microsoft.com/office/powerpoint/2010/main" val="197033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12</a:t>
            </a:fld>
            <a:endParaRPr lang="en-GB"/>
          </a:p>
        </p:txBody>
      </p:sp>
    </p:spTree>
    <p:extLst>
      <p:ext uri="{BB962C8B-B14F-4D97-AF65-F5344CB8AC3E}">
        <p14:creationId xmlns:p14="http://schemas.microsoft.com/office/powerpoint/2010/main" val="92172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13</a:t>
            </a:fld>
            <a:endParaRPr lang="en-GB"/>
          </a:p>
        </p:txBody>
      </p:sp>
    </p:spTree>
    <p:extLst>
      <p:ext uri="{BB962C8B-B14F-4D97-AF65-F5344CB8AC3E}">
        <p14:creationId xmlns:p14="http://schemas.microsoft.com/office/powerpoint/2010/main" val="626575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14</a:t>
            </a:fld>
            <a:endParaRPr lang="en-GB"/>
          </a:p>
        </p:txBody>
      </p:sp>
    </p:spTree>
    <p:extLst>
      <p:ext uri="{BB962C8B-B14F-4D97-AF65-F5344CB8AC3E}">
        <p14:creationId xmlns:p14="http://schemas.microsoft.com/office/powerpoint/2010/main" val="346787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16</a:t>
            </a:fld>
            <a:endParaRPr lang="en-GB"/>
          </a:p>
        </p:txBody>
      </p:sp>
    </p:spTree>
    <p:extLst>
      <p:ext uri="{BB962C8B-B14F-4D97-AF65-F5344CB8AC3E}">
        <p14:creationId xmlns:p14="http://schemas.microsoft.com/office/powerpoint/2010/main" val="131141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18</a:t>
            </a:fld>
            <a:endParaRPr lang="en-GB"/>
          </a:p>
        </p:txBody>
      </p:sp>
    </p:spTree>
    <p:extLst>
      <p:ext uri="{BB962C8B-B14F-4D97-AF65-F5344CB8AC3E}">
        <p14:creationId xmlns:p14="http://schemas.microsoft.com/office/powerpoint/2010/main" val="296088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19</a:t>
            </a:fld>
            <a:endParaRPr lang="en-GB"/>
          </a:p>
        </p:txBody>
      </p:sp>
    </p:spTree>
    <p:extLst>
      <p:ext uri="{BB962C8B-B14F-4D97-AF65-F5344CB8AC3E}">
        <p14:creationId xmlns:p14="http://schemas.microsoft.com/office/powerpoint/2010/main" val="26782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20</a:t>
            </a:fld>
            <a:endParaRPr lang="en-GB"/>
          </a:p>
        </p:txBody>
      </p:sp>
    </p:spTree>
    <p:extLst>
      <p:ext uri="{BB962C8B-B14F-4D97-AF65-F5344CB8AC3E}">
        <p14:creationId xmlns:p14="http://schemas.microsoft.com/office/powerpoint/2010/main" val="92248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21</a:t>
            </a:fld>
            <a:endParaRPr lang="en-GB"/>
          </a:p>
        </p:txBody>
      </p:sp>
    </p:spTree>
    <p:extLst>
      <p:ext uri="{BB962C8B-B14F-4D97-AF65-F5344CB8AC3E}">
        <p14:creationId xmlns:p14="http://schemas.microsoft.com/office/powerpoint/2010/main" val="215549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22</a:t>
            </a:fld>
            <a:endParaRPr lang="en-GB"/>
          </a:p>
        </p:txBody>
      </p:sp>
    </p:spTree>
    <p:extLst>
      <p:ext uri="{BB962C8B-B14F-4D97-AF65-F5344CB8AC3E}">
        <p14:creationId xmlns:p14="http://schemas.microsoft.com/office/powerpoint/2010/main" val="385138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a:t>
            </a:fld>
            <a:endParaRPr lang="en-GB"/>
          </a:p>
        </p:txBody>
      </p:sp>
    </p:spTree>
    <p:extLst>
      <p:ext uri="{BB962C8B-B14F-4D97-AF65-F5344CB8AC3E}">
        <p14:creationId xmlns:p14="http://schemas.microsoft.com/office/powerpoint/2010/main" val="346995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23</a:t>
            </a:fld>
            <a:endParaRPr lang="en-GB"/>
          </a:p>
        </p:txBody>
      </p:sp>
    </p:spTree>
    <p:extLst>
      <p:ext uri="{BB962C8B-B14F-4D97-AF65-F5344CB8AC3E}">
        <p14:creationId xmlns:p14="http://schemas.microsoft.com/office/powerpoint/2010/main" val="282581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ADFC5BB-4C59-4353-A460-55E0855B6352}" type="slidenum">
              <a:rPr lang="en-GB" smtClean="0"/>
              <a:t>24</a:t>
            </a:fld>
            <a:endParaRPr lang="en-GB"/>
          </a:p>
        </p:txBody>
      </p:sp>
    </p:spTree>
    <p:extLst>
      <p:ext uri="{BB962C8B-B14F-4D97-AF65-F5344CB8AC3E}">
        <p14:creationId xmlns:p14="http://schemas.microsoft.com/office/powerpoint/2010/main" val="17046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ADFC5BB-4C59-4353-A460-55E0855B6352}" type="slidenum">
              <a:rPr lang="en-GB" smtClean="0"/>
              <a:t>25</a:t>
            </a:fld>
            <a:endParaRPr lang="en-GB"/>
          </a:p>
        </p:txBody>
      </p:sp>
    </p:spTree>
    <p:extLst>
      <p:ext uri="{BB962C8B-B14F-4D97-AF65-F5344CB8AC3E}">
        <p14:creationId xmlns:p14="http://schemas.microsoft.com/office/powerpoint/2010/main" val="218452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ADFC5BB-4C59-4353-A460-55E0855B6352}" type="slidenum">
              <a:rPr lang="en-GB" smtClean="0"/>
              <a:t>26</a:t>
            </a:fld>
            <a:endParaRPr lang="en-GB"/>
          </a:p>
        </p:txBody>
      </p:sp>
    </p:spTree>
    <p:extLst>
      <p:ext uri="{BB962C8B-B14F-4D97-AF65-F5344CB8AC3E}">
        <p14:creationId xmlns:p14="http://schemas.microsoft.com/office/powerpoint/2010/main" val="2901397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ADFC5BB-4C59-4353-A460-55E0855B6352}" type="slidenum">
              <a:rPr lang="en-GB" smtClean="0"/>
              <a:t>27</a:t>
            </a:fld>
            <a:endParaRPr lang="en-GB"/>
          </a:p>
        </p:txBody>
      </p:sp>
    </p:spTree>
    <p:extLst>
      <p:ext uri="{BB962C8B-B14F-4D97-AF65-F5344CB8AC3E}">
        <p14:creationId xmlns:p14="http://schemas.microsoft.com/office/powerpoint/2010/main" val="3179881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29</a:t>
            </a:fld>
            <a:endParaRPr lang="en-GB" dirty="0"/>
          </a:p>
        </p:txBody>
      </p:sp>
    </p:spTree>
    <p:extLst>
      <p:ext uri="{BB962C8B-B14F-4D97-AF65-F5344CB8AC3E}">
        <p14:creationId xmlns:p14="http://schemas.microsoft.com/office/powerpoint/2010/main" val="178225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ADFC5BB-4C59-4353-A460-55E0855B6352}" type="slidenum">
              <a:rPr lang="en-GB" smtClean="0"/>
              <a:t>30</a:t>
            </a:fld>
            <a:endParaRPr lang="en-GB"/>
          </a:p>
        </p:txBody>
      </p:sp>
    </p:spTree>
    <p:extLst>
      <p:ext uri="{BB962C8B-B14F-4D97-AF65-F5344CB8AC3E}">
        <p14:creationId xmlns:p14="http://schemas.microsoft.com/office/powerpoint/2010/main" val="381844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31</a:t>
            </a:fld>
            <a:endParaRPr lang="en-GB"/>
          </a:p>
        </p:txBody>
      </p:sp>
    </p:spTree>
    <p:extLst>
      <p:ext uri="{BB962C8B-B14F-4D97-AF65-F5344CB8AC3E}">
        <p14:creationId xmlns:p14="http://schemas.microsoft.com/office/powerpoint/2010/main" val="2577104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32</a:t>
            </a:fld>
            <a:endParaRPr lang="en-GB"/>
          </a:p>
        </p:txBody>
      </p:sp>
    </p:spTree>
    <p:extLst>
      <p:ext uri="{BB962C8B-B14F-4D97-AF65-F5344CB8AC3E}">
        <p14:creationId xmlns:p14="http://schemas.microsoft.com/office/powerpoint/2010/main" val="300355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34</a:t>
            </a:fld>
            <a:endParaRPr lang="en-GB"/>
          </a:p>
        </p:txBody>
      </p:sp>
    </p:spTree>
    <p:extLst>
      <p:ext uri="{BB962C8B-B14F-4D97-AF65-F5344CB8AC3E}">
        <p14:creationId xmlns:p14="http://schemas.microsoft.com/office/powerpoint/2010/main" val="1005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F3C1F45-14E1-44A4-9AE0-020F0DE47F15}" type="slidenum">
              <a:rPr lang="en-GB" smtClean="0"/>
              <a:pPr/>
              <a:t>4</a:t>
            </a:fld>
            <a:endParaRPr lang="en-GB" dirty="0"/>
          </a:p>
        </p:txBody>
      </p:sp>
    </p:spTree>
    <p:extLst>
      <p:ext uri="{BB962C8B-B14F-4D97-AF65-F5344CB8AC3E}">
        <p14:creationId xmlns:p14="http://schemas.microsoft.com/office/powerpoint/2010/main" val="750656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36</a:t>
            </a:fld>
            <a:endParaRPr lang="en-GB"/>
          </a:p>
        </p:txBody>
      </p:sp>
    </p:spTree>
    <p:extLst>
      <p:ext uri="{BB962C8B-B14F-4D97-AF65-F5344CB8AC3E}">
        <p14:creationId xmlns:p14="http://schemas.microsoft.com/office/powerpoint/2010/main" val="290057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37</a:t>
            </a:fld>
            <a:endParaRPr lang="en-GB"/>
          </a:p>
        </p:txBody>
      </p:sp>
    </p:spTree>
    <p:extLst>
      <p:ext uri="{BB962C8B-B14F-4D97-AF65-F5344CB8AC3E}">
        <p14:creationId xmlns:p14="http://schemas.microsoft.com/office/powerpoint/2010/main" val="2595741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39</a:t>
            </a:fld>
            <a:endParaRPr lang="en-GB"/>
          </a:p>
        </p:txBody>
      </p:sp>
    </p:spTree>
    <p:extLst>
      <p:ext uri="{BB962C8B-B14F-4D97-AF65-F5344CB8AC3E}">
        <p14:creationId xmlns:p14="http://schemas.microsoft.com/office/powerpoint/2010/main" val="403873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42</a:t>
            </a:fld>
            <a:endParaRPr lang="en-GB"/>
          </a:p>
        </p:txBody>
      </p:sp>
    </p:spTree>
    <p:extLst>
      <p:ext uri="{BB962C8B-B14F-4D97-AF65-F5344CB8AC3E}">
        <p14:creationId xmlns:p14="http://schemas.microsoft.com/office/powerpoint/2010/main" val="344743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43</a:t>
            </a:fld>
            <a:endParaRPr lang="en-GB"/>
          </a:p>
        </p:txBody>
      </p:sp>
    </p:spTree>
    <p:extLst>
      <p:ext uri="{BB962C8B-B14F-4D97-AF65-F5344CB8AC3E}">
        <p14:creationId xmlns:p14="http://schemas.microsoft.com/office/powerpoint/2010/main" val="197993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44</a:t>
            </a:fld>
            <a:endParaRPr lang="en-GB"/>
          </a:p>
        </p:txBody>
      </p:sp>
    </p:spTree>
    <p:extLst>
      <p:ext uri="{BB962C8B-B14F-4D97-AF65-F5344CB8AC3E}">
        <p14:creationId xmlns:p14="http://schemas.microsoft.com/office/powerpoint/2010/main" val="235272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F3C1F45-14E1-44A4-9AE0-020F0DE47F15}" type="slidenum">
              <a:rPr lang="en-GB" smtClean="0"/>
              <a:pPr/>
              <a:t>5</a:t>
            </a:fld>
            <a:endParaRPr lang="en-GB" dirty="0"/>
          </a:p>
        </p:txBody>
      </p:sp>
    </p:spTree>
    <p:extLst>
      <p:ext uri="{BB962C8B-B14F-4D97-AF65-F5344CB8AC3E}">
        <p14:creationId xmlns:p14="http://schemas.microsoft.com/office/powerpoint/2010/main" val="74449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F3C1F45-14E1-44A4-9AE0-020F0DE47F15}" type="slidenum">
              <a:rPr lang="en-GB" smtClean="0"/>
              <a:pPr/>
              <a:t>6</a:t>
            </a:fld>
            <a:endParaRPr lang="en-GB" dirty="0"/>
          </a:p>
        </p:txBody>
      </p:sp>
    </p:spTree>
    <p:extLst>
      <p:ext uri="{BB962C8B-B14F-4D97-AF65-F5344CB8AC3E}">
        <p14:creationId xmlns:p14="http://schemas.microsoft.com/office/powerpoint/2010/main" val="105184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F3C1F45-14E1-44A4-9AE0-020F0DE47F15}" type="slidenum">
              <a:rPr lang="en-GB" smtClean="0"/>
              <a:pPr/>
              <a:t>7</a:t>
            </a:fld>
            <a:endParaRPr lang="en-GB" dirty="0"/>
          </a:p>
        </p:txBody>
      </p:sp>
    </p:spTree>
    <p:extLst>
      <p:ext uri="{BB962C8B-B14F-4D97-AF65-F5344CB8AC3E}">
        <p14:creationId xmlns:p14="http://schemas.microsoft.com/office/powerpoint/2010/main" val="146386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Diagram on next slide</a:t>
            </a:r>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8</a:t>
            </a:fld>
            <a:endParaRPr lang="en-GB" dirty="0"/>
          </a:p>
        </p:txBody>
      </p:sp>
    </p:spTree>
    <p:extLst>
      <p:ext uri="{BB962C8B-B14F-4D97-AF65-F5344CB8AC3E}">
        <p14:creationId xmlns:p14="http://schemas.microsoft.com/office/powerpoint/2010/main" val="314089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9</a:t>
            </a:fld>
            <a:endParaRPr lang="en-GB"/>
          </a:p>
        </p:txBody>
      </p:sp>
    </p:spTree>
    <p:extLst>
      <p:ext uri="{BB962C8B-B14F-4D97-AF65-F5344CB8AC3E}">
        <p14:creationId xmlns:p14="http://schemas.microsoft.com/office/powerpoint/2010/main" val="194473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10</a:t>
            </a:fld>
            <a:endParaRPr lang="en-GB" dirty="0"/>
          </a:p>
        </p:txBody>
      </p:sp>
    </p:spTree>
    <p:extLst>
      <p:ext uri="{BB962C8B-B14F-4D97-AF65-F5344CB8AC3E}">
        <p14:creationId xmlns:p14="http://schemas.microsoft.com/office/powerpoint/2010/main" val="100137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42934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78984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03609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95432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63335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65981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5F823F-534B-4544-9A88-CF6B66DCBBE7}"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72939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5F823F-534B-4544-9A88-CF6B66DCBBE7}"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71358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F823F-534B-4544-9A88-CF6B66DCBBE7}"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6996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7158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25716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F823F-534B-4544-9A88-CF6B66DCBBE7}" type="datetimeFigureOut">
              <a:rPr lang="en-GB" smtClean="0"/>
              <a:t>03/12/2019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2354-021B-4567-BBA6-E37F260C10C3}" type="slidenum">
              <a:rPr lang="en-GB" smtClean="0"/>
              <a:t>‹#›</a:t>
            </a:fld>
            <a:endParaRPr lang="en-GB"/>
          </a:p>
        </p:txBody>
      </p:sp>
    </p:spTree>
    <p:extLst>
      <p:ext uri="{BB962C8B-B14F-4D97-AF65-F5344CB8AC3E}">
        <p14:creationId xmlns:p14="http://schemas.microsoft.com/office/powerpoint/2010/main" val="186267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hr.ac.uk/explore-nihr/support/research-design-service.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nihr.ac.uk/funding-and-support/funding-for-research-studies/funding-programmes/" TargetMode="External"/><Relationship Id="rId4" Type="http://schemas.openxmlformats.org/officeDocument/2006/relationships/hyperlink" Target="https://www.nihr.ac.uk/researchers/apply-for-funding/how-to-apply-for-project-funding/our-funding-programmes.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ihr.ac.uk/health-and-care-professiona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ihr.ac.uk/explore-nihr/support/clinical-research-network.htm" TargetMode="External"/><Relationship Id="rId4" Type="http://schemas.openxmlformats.org/officeDocument/2006/relationships/hyperlink" Target="https://www.involve.nihr.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dc.nihr.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journalslibrary.nihr.ac.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vo.org.uk/thisismysto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JI6BEZy5H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invo.org.uk/wp-content/uploads/2018/01/Induction-public-v3.pdf" TargetMode="External"/><Relationship Id="rId3" Type="http://schemas.openxmlformats.org/officeDocument/2006/relationships/hyperlink" Target="http://www.invo.org.uk/resource-centre/jargon-buster/" TargetMode="External"/><Relationship Id="rId7" Type="http://schemas.openxmlformats.org/officeDocument/2006/relationships/hyperlink" Target="http://www.invo.org.uk/resource-centre/learning-and-developme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nihr.ac.uk/patients-carers-and-the-public/" TargetMode="External"/><Relationship Id="rId5" Type="http://schemas.openxmlformats.org/officeDocument/2006/relationships/hyperlink" Target="http://www.invo.org.uk/resource-centre/resource-for-researchers/" TargetMode="External"/><Relationship Id="rId4" Type="http://schemas.openxmlformats.org/officeDocument/2006/relationships/hyperlink" Target="https://www.eupati.eu/glossary/"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ihr.ac.uk/about-us/documents/Info01Welcome.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nihr.ac.uk/patients-carers-and-the-public/i-want-to-learn-about-research/how-we-fund-research.htm" TargetMode="External"/><Relationship Id="rId4" Type="http://schemas.openxmlformats.org/officeDocument/2006/relationships/hyperlink" Target="https://www.nihr.ac.uk/about-us/our-mission/our-mission-and-strategic-workstreams.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44435"/>
            <a:ext cx="10515600" cy="3932527"/>
          </a:xfrm>
        </p:spPr>
        <p:txBody>
          <a:bodyPr/>
          <a:lstStyle/>
          <a:p>
            <a:pPr marL="0" indent="0">
              <a:buNone/>
            </a:pPr>
            <a:r>
              <a:rPr lang="en-US" dirty="0" smtClean="0"/>
              <a:t>Learning outcomes</a:t>
            </a:r>
            <a:endParaRPr lang="en-US" dirty="0"/>
          </a:p>
          <a:p>
            <a:pPr marL="0" indent="0">
              <a:buNone/>
            </a:pPr>
            <a:r>
              <a:rPr lang="en-US" dirty="0"/>
              <a:t>1. To </a:t>
            </a:r>
            <a:r>
              <a:rPr lang="en-US" dirty="0" smtClean="0"/>
              <a:t>describe us (the NIHR) and our purpose</a:t>
            </a:r>
            <a:endParaRPr lang="en-US" dirty="0"/>
          </a:p>
          <a:p>
            <a:pPr marL="0" indent="0">
              <a:buNone/>
            </a:pPr>
            <a:r>
              <a:rPr lang="en-US" dirty="0"/>
              <a:t>2. To explore what p</a:t>
            </a:r>
            <a:r>
              <a:rPr lang="en-US" dirty="0" smtClean="0"/>
              <a:t>atient and public </a:t>
            </a:r>
            <a:r>
              <a:rPr lang="en-US" dirty="0"/>
              <a:t>i</a:t>
            </a:r>
            <a:r>
              <a:rPr lang="en-US" dirty="0" smtClean="0"/>
              <a:t>nvolvement (known as PPI) </a:t>
            </a:r>
            <a:r>
              <a:rPr lang="en-US" dirty="0"/>
              <a:t>in research is and why it is important</a:t>
            </a:r>
          </a:p>
          <a:p>
            <a:pPr marL="0" indent="0">
              <a:buNone/>
            </a:pPr>
            <a:r>
              <a:rPr lang="en-US" dirty="0"/>
              <a:t>3</a:t>
            </a:r>
            <a:r>
              <a:rPr lang="en-US" dirty="0" smtClean="0"/>
              <a:t>. </a:t>
            </a:r>
            <a:r>
              <a:rPr lang="en-US" dirty="0"/>
              <a:t>To identify opportunities for </a:t>
            </a:r>
            <a:r>
              <a:rPr lang="en-US" dirty="0" smtClean="0"/>
              <a:t>the public to get involved during </a:t>
            </a:r>
            <a:r>
              <a:rPr lang="en-US" dirty="0"/>
              <a:t>the research </a:t>
            </a:r>
            <a:r>
              <a:rPr lang="en-US" dirty="0" smtClean="0"/>
              <a:t>project life cycle</a:t>
            </a:r>
            <a:endParaRPr lang="en-US" dirty="0"/>
          </a:p>
          <a:p>
            <a:pPr marL="0" indent="0">
              <a:buNone/>
            </a:pPr>
            <a:r>
              <a:rPr lang="en-US" dirty="0"/>
              <a:t>4</a:t>
            </a:r>
            <a:r>
              <a:rPr lang="en-US" dirty="0" smtClean="0"/>
              <a:t>. </a:t>
            </a:r>
            <a:r>
              <a:rPr lang="en-US" dirty="0"/>
              <a:t>To </a:t>
            </a:r>
            <a:r>
              <a:rPr lang="en-US" dirty="0" err="1"/>
              <a:t>recognise</a:t>
            </a:r>
            <a:r>
              <a:rPr lang="en-US" dirty="0"/>
              <a:t> how to get started as a public contributor and </a:t>
            </a:r>
            <a:r>
              <a:rPr lang="en-US" dirty="0" smtClean="0"/>
              <a:t>where to find more information</a:t>
            </a:r>
            <a:endParaRPr lang="en-US" dirty="0"/>
          </a:p>
          <a:p>
            <a:endParaRPr lang="en-GB" dirty="0"/>
          </a:p>
        </p:txBody>
      </p:sp>
      <p:sp>
        <p:nvSpPr>
          <p:cNvPr id="2" name="Title 1"/>
          <p:cNvSpPr>
            <a:spLocks noGrp="1"/>
          </p:cNvSpPr>
          <p:nvPr>
            <p:ph type="title"/>
          </p:nvPr>
        </p:nvSpPr>
        <p:spPr>
          <a:xfrm>
            <a:off x="838200" y="749173"/>
            <a:ext cx="10515600" cy="1325563"/>
          </a:xfrm>
        </p:spPr>
        <p:txBody>
          <a:bodyPr>
            <a:normAutofit fontScale="90000"/>
          </a:bodyPr>
          <a:lstStyle/>
          <a:p>
            <a:r>
              <a:rPr lang="en-GB" dirty="0" smtClean="0"/>
              <a:t>Module 1: </a:t>
            </a:r>
            <a:r>
              <a:rPr lang="en-US" dirty="0"/>
              <a:t>Introduction to </a:t>
            </a:r>
            <a:r>
              <a:rPr lang="en-US" dirty="0" smtClean="0"/>
              <a:t>the National Institute for Health Research (NIHR) </a:t>
            </a:r>
            <a:r>
              <a:rPr lang="en-US" dirty="0"/>
              <a:t>and </a:t>
            </a:r>
            <a:r>
              <a:rPr lang="en-US" dirty="0" smtClean="0"/>
              <a:t>patient and public </a:t>
            </a:r>
            <a:r>
              <a:rPr lang="en-US" dirty="0"/>
              <a:t>involvement </a:t>
            </a:r>
            <a:r>
              <a:rPr lang="en-US" dirty="0" smtClean="0"/>
              <a:t>(PPI) in </a:t>
            </a:r>
            <a:r>
              <a:rPr lang="en-US" dirty="0"/>
              <a:t>research</a:t>
            </a:r>
            <a:br>
              <a:rPr lang="en-US" dirty="0"/>
            </a:br>
            <a:endParaRPr lang="en-GB" dirty="0"/>
          </a:p>
        </p:txBody>
      </p:sp>
    </p:spTree>
    <p:extLst>
      <p:ext uri="{BB962C8B-B14F-4D97-AF65-F5344CB8AC3E}">
        <p14:creationId xmlns:p14="http://schemas.microsoft.com/office/powerpoint/2010/main" val="1025330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248" y="1738384"/>
            <a:ext cx="10515600" cy="4827423"/>
          </a:xfrm>
        </p:spPr>
        <p:txBody>
          <a:bodyPr>
            <a:noAutofit/>
          </a:bodyPr>
          <a:lstStyle/>
          <a:p>
            <a:pPr marL="514350" indent="-514350">
              <a:buFont typeface="+mj-lt"/>
              <a:buAutoNum type="arabicPeriod"/>
            </a:pPr>
            <a:r>
              <a:rPr lang="en-GB" b="1" dirty="0" smtClean="0"/>
              <a:t>Research design</a:t>
            </a:r>
            <a:r>
              <a:rPr lang="en-GB" dirty="0" smtClean="0"/>
              <a:t>: We support researchers in designing their research at Research Design Services (known as RDS and regionally based). </a:t>
            </a:r>
            <a:r>
              <a:rPr lang="en-GB" dirty="0" smtClean="0">
                <a:hlinkClick r:id="rId3"/>
              </a:rPr>
              <a:t>https://www.nihr.ac.uk/explore-nihr/support/research-design-service.htm</a:t>
            </a:r>
            <a:endParaRPr lang="en-GB" dirty="0" smtClean="0"/>
          </a:p>
          <a:p>
            <a:pPr marL="514350" indent="-514350">
              <a:buFont typeface="+mj-lt"/>
              <a:buAutoNum type="arabicPeriod"/>
            </a:pPr>
            <a:r>
              <a:rPr lang="en-GB" b="1" dirty="0" smtClean="0"/>
              <a:t>Research </a:t>
            </a:r>
            <a:r>
              <a:rPr lang="en-GB" b="1" dirty="0"/>
              <a:t>f</a:t>
            </a:r>
            <a:r>
              <a:rPr lang="en-GB" b="1" dirty="0" smtClean="0"/>
              <a:t>unding</a:t>
            </a:r>
            <a:r>
              <a:rPr lang="en-GB" dirty="0" smtClean="0"/>
              <a:t>: We have research funding programmes which are managed by NIHR funding co-ordinating centres: NIHR Central Commissioning Facility (known as CCF) and NIHR Evaluation, Trials and Studies Co-ordinating Centre (known as NETSCC). Researchers apply to the programmes for funding. </a:t>
            </a:r>
            <a:r>
              <a:rPr lang="en-GB" dirty="0" smtClean="0">
                <a:hlinkClick r:id="rId4"/>
              </a:rPr>
              <a:t>https://www.nihr.ac.uk/researchers/apply-for-funding/how-to-apply-for-project-funding/our-funding-programmes.htm</a:t>
            </a:r>
            <a:endParaRPr lang="en-GB" dirty="0" smtClean="0">
              <a:hlinkClick r:id="rId5"/>
            </a:endParaRPr>
          </a:p>
        </p:txBody>
      </p:sp>
      <p:sp>
        <p:nvSpPr>
          <p:cNvPr id="4" name="Title 1"/>
          <p:cNvSpPr>
            <a:spLocks noGrp="1"/>
          </p:cNvSpPr>
          <p:nvPr>
            <p:ph type="title"/>
          </p:nvPr>
        </p:nvSpPr>
        <p:spPr>
          <a:xfrm>
            <a:off x="748248" y="467045"/>
            <a:ext cx="10515600" cy="882899"/>
          </a:xfrm>
        </p:spPr>
        <p:txBody>
          <a:bodyPr>
            <a:normAutofit/>
          </a:bodyPr>
          <a:lstStyle/>
          <a:p>
            <a:r>
              <a:rPr lang="en-GB" sz="4000" dirty="0" smtClean="0"/>
              <a:t>1.4 The NIHR: A wheel with many cogs</a:t>
            </a:r>
            <a:endParaRPr lang="en-GB" sz="4000" dirty="0"/>
          </a:p>
        </p:txBody>
      </p:sp>
    </p:spTree>
    <p:extLst>
      <p:ext uri="{BB962C8B-B14F-4D97-AF65-F5344CB8AC3E}">
        <p14:creationId xmlns:p14="http://schemas.microsoft.com/office/powerpoint/2010/main" val="12682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718" y="1789370"/>
            <a:ext cx="10515600" cy="4351338"/>
          </a:xfrm>
        </p:spPr>
        <p:txBody>
          <a:bodyPr>
            <a:noAutofit/>
          </a:bodyPr>
          <a:lstStyle/>
          <a:p>
            <a:pPr marL="514350" indent="-514350">
              <a:buFont typeface="+mj-lt"/>
              <a:buAutoNum type="arabicPeriod" startAt="3"/>
            </a:pPr>
            <a:r>
              <a:rPr lang="en-GB" b="1" dirty="0"/>
              <a:t>Research training:</a:t>
            </a:r>
            <a:r>
              <a:rPr lang="en-GB" dirty="0"/>
              <a:t> We fund the training of new and developing researchers and support staff through the NIHR </a:t>
            </a:r>
            <a:r>
              <a:rPr lang="en-GB" dirty="0" smtClean="0"/>
              <a:t>Academy. </a:t>
            </a:r>
            <a:r>
              <a:rPr lang="en-GB" dirty="0" smtClean="0">
                <a:hlinkClick r:id="rId3"/>
              </a:rPr>
              <a:t>https://www.nihr.ac.uk/health-and-care-professionals/</a:t>
            </a:r>
            <a:r>
              <a:rPr lang="en-GB" dirty="0" smtClean="0"/>
              <a:t> </a:t>
            </a:r>
            <a:endParaRPr lang="en-GB" dirty="0"/>
          </a:p>
          <a:p>
            <a:pPr marL="514350" indent="-514350">
              <a:buFont typeface="+mj-lt"/>
              <a:buAutoNum type="arabicPeriod" startAt="3"/>
            </a:pPr>
            <a:r>
              <a:rPr lang="en-US" b="1" dirty="0" smtClean="0"/>
              <a:t>Public involvement: </a:t>
            </a:r>
            <a:r>
              <a:rPr lang="en-US" dirty="0" smtClean="0"/>
              <a:t>INVOLVE is our national advisory group which supports the public to get actively involved in NHS, public health and social care research. </a:t>
            </a:r>
            <a:r>
              <a:rPr lang="en-US" dirty="0" smtClean="0">
                <a:hlinkClick r:id="rId4"/>
              </a:rPr>
              <a:t>https://www.involve.nihr.ac.uk</a:t>
            </a:r>
            <a:endParaRPr lang="en-US" dirty="0" smtClean="0"/>
          </a:p>
          <a:p>
            <a:pPr marL="514350" indent="-514350">
              <a:buFont typeface="+mj-lt"/>
              <a:buAutoNum type="arabicPeriod" startAt="3"/>
            </a:pPr>
            <a:r>
              <a:rPr lang="en-US" b="1" dirty="0" smtClean="0"/>
              <a:t>Research study support: </a:t>
            </a:r>
            <a:r>
              <a:rPr lang="en-US" dirty="0" smtClean="0"/>
              <a:t>We help researchers set up studies quickly and effectively through the Clinical Research Network (known as the CRN). </a:t>
            </a:r>
            <a:r>
              <a:rPr lang="en-GB" u="sng">
                <a:hlinkClick r:id="rId5"/>
              </a:rPr>
              <a:t>https://www.nihr.ac.uk/explore-nihr/support/clinical-research-network.htm</a:t>
            </a:r>
            <a:endParaRPr lang="en-US" dirty="0"/>
          </a:p>
          <a:p>
            <a:endParaRPr lang="en-GB" dirty="0"/>
          </a:p>
        </p:txBody>
      </p:sp>
      <p:sp>
        <p:nvSpPr>
          <p:cNvPr id="5" name="Title 1"/>
          <p:cNvSpPr>
            <a:spLocks noGrp="1"/>
          </p:cNvSpPr>
          <p:nvPr>
            <p:ph type="title"/>
          </p:nvPr>
        </p:nvSpPr>
        <p:spPr>
          <a:xfrm>
            <a:off x="748248" y="467045"/>
            <a:ext cx="10515600" cy="882899"/>
          </a:xfrm>
        </p:spPr>
        <p:txBody>
          <a:bodyPr>
            <a:normAutofit/>
          </a:bodyPr>
          <a:lstStyle/>
          <a:p>
            <a:r>
              <a:rPr lang="en-GB" sz="4000" dirty="0" smtClean="0"/>
              <a:t>1.4 The NIHR: A wheel with many cogs</a:t>
            </a:r>
            <a:endParaRPr lang="en-GB" sz="4000" dirty="0"/>
          </a:p>
        </p:txBody>
      </p:sp>
    </p:spTree>
    <p:extLst>
      <p:ext uri="{BB962C8B-B14F-4D97-AF65-F5344CB8AC3E}">
        <p14:creationId xmlns:p14="http://schemas.microsoft.com/office/powerpoint/2010/main" val="2998654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802" y="2222506"/>
            <a:ext cx="10515600" cy="2638252"/>
          </a:xfrm>
        </p:spPr>
        <p:txBody>
          <a:bodyPr>
            <a:noAutofit/>
          </a:bodyPr>
          <a:lstStyle/>
          <a:p>
            <a:pPr marL="514350" indent="-514350">
              <a:buFont typeface="+mj-lt"/>
              <a:buAutoNum type="arabicPeriod" startAt="6"/>
            </a:pPr>
            <a:r>
              <a:rPr lang="en-US" b="1" dirty="0"/>
              <a:t>Research summaries: </a:t>
            </a:r>
            <a:r>
              <a:rPr lang="en-US" dirty="0"/>
              <a:t>You can register to receive summaries of new research in your area of interest via the NIHR Dissemination Centre - </a:t>
            </a:r>
            <a:r>
              <a:rPr lang="en-GB" u="sng" dirty="0">
                <a:hlinkClick r:id="rId3"/>
              </a:rPr>
              <a:t>www.dc.nihr.ac.uk</a:t>
            </a:r>
            <a:endParaRPr lang="en-GB" dirty="0"/>
          </a:p>
          <a:p>
            <a:pPr marL="514350" indent="-514350">
              <a:buFont typeface="+mj-lt"/>
              <a:buAutoNum type="arabicPeriod" startAt="6"/>
            </a:pPr>
            <a:r>
              <a:rPr lang="en-US" b="1" dirty="0"/>
              <a:t>Research results: </a:t>
            </a:r>
            <a:r>
              <a:rPr lang="en-US" dirty="0"/>
              <a:t>We publish the results of our studies in our NIHR Journals Library, which you can access online - </a:t>
            </a:r>
            <a:r>
              <a:rPr lang="en-GB" u="sng" dirty="0">
                <a:hlinkClick r:id="rId4"/>
              </a:rPr>
              <a:t>www.journalslibrary.nihr.ac.uk</a:t>
            </a:r>
            <a:endParaRPr lang="en-GB" dirty="0"/>
          </a:p>
          <a:p>
            <a:pPr marL="514350" indent="-514350">
              <a:buFont typeface="+mj-lt"/>
              <a:buAutoNum type="arabicPeriod" startAt="6"/>
            </a:pPr>
            <a:endParaRPr lang="en-US" dirty="0"/>
          </a:p>
          <a:p>
            <a:endParaRPr lang="en-GB" dirty="0"/>
          </a:p>
        </p:txBody>
      </p:sp>
      <p:sp>
        <p:nvSpPr>
          <p:cNvPr id="4" name="Title 1"/>
          <p:cNvSpPr>
            <a:spLocks noGrp="1"/>
          </p:cNvSpPr>
          <p:nvPr>
            <p:ph type="title"/>
          </p:nvPr>
        </p:nvSpPr>
        <p:spPr>
          <a:xfrm>
            <a:off x="748248" y="467045"/>
            <a:ext cx="10515600" cy="882899"/>
          </a:xfrm>
        </p:spPr>
        <p:txBody>
          <a:bodyPr>
            <a:normAutofit/>
          </a:bodyPr>
          <a:lstStyle/>
          <a:p>
            <a:r>
              <a:rPr lang="en-GB" sz="4000" dirty="0" smtClean="0"/>
              <a:t>1.4 The NIHR: A wheel with many cogs</a:t>
            </a:r>
            <a:endParaRPr lang="en-GB" sz="4000" dirty="0"/>
          </a:p>
        </p:txBody>
      </p:sp>
    </p:spTree>
    <p:extLst>
      <p:ext uri="{BB962C8B-B14F-4D97-AF65-F5344CB8AC3E}">
        <p14:creationId xmlns:p14="http://schemas.microsoft.com/office/powerpoint/2010/main" val="418035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3429000"/>
            <a:ext cx="10515600" cy="2198989"/>
          </a:xfrm>
        </p:spPr>
        <p:txBody>
          <a:bodyPr>
            <a:noAutofit/>
          </a:bodyPr>
          <a:lstStyle/>
          <a:p>
            <a:pPr marL="514350" indent="-514350">
              <a:spcBef>
                <a:spcPts val="1200"/>
              </a:spcBef>
              <a:spcAft>
                <a:spcPts val="1200"/>
              </a:spcAft>
              <a:buClr>
                <a:srgbClr val="0083BF"/>
              </a:buClr>
              <a:buFont typeface="+mj-lt"/>
              <a:buAutoNum type="alphaLcParenR"/>
            </a:pPr>
            <a:r>
              <a:rPr lang="en-US" dirty="0" smtClean="0"/>
              <a:t>Who </a:t>
            </a:r>
            <a:r>
              <a:rPr lang="en-US" dirty="0"/>
              <a:t>funds the NIHR? </a:t>
            </a:r>
            <a:r>
              <a:rPr lang="en-US" dirty="0" smtClean="0">
                <a:solidFill>
                  <a:srgbClr val="0083BF"/>
                </a:solidFill>
              </a:rPr>
              <a:t>The</a:t>
            </a:r>
            <a:r>
              <a:rPr lang="en-US" dirty="0" smtClean="0"/>
              <a:t> </a:t>
            </a:r>
            <a:r>
              <a:rPr lang="en-US" dirty="0" smtClean="0">
                <a:solidFill>
                  <a:srgbClr val="0083BF"/>
                </a:solidFill>
              </a:rPr>
              <a:t>Government, the Department </a:t>
            </a:r>
            <a:r>
              <a:rPr lang="en-US" dirty="0">
                <a:solidFill>
                  <a:srgbClr val="0083BF"/>
                </a:solidFill>
              </a:rPr>
              <a:t>of Health </a:t>
            </a:r>
            <a:r>
              <a:rPr lang="en-US" dirty="0" smtClean="0">
                <a:solidFill>
                  <a:srgbClr val="0083BF"/>
                </a:solidFill>
              </a:rPr>
              <a:t>and </a:t>
            </a:r>
            <a:r>
              <a:rPr lang="en-US" dirty="0">
                <a:solidFill>
                  <a:srgbClr val="0083BF"/>
                </a:solidFill>
              </a:rPr>
              <a:t>Social Care </a:t>
            </a:r>
            <a:endParaRPr lang="en-US" dirty="0" smtClean="0">
              <a:solidFill>
                <a:srgbClr val="0083BF"/>
              </a:solidFill>
            </a:endParaRPr>
          </a:p>
          <a:p>
            <a:pPr marL="514350" indent="-514350">
              <a:spcBef>
                <a:spcPts val="1200"/>
              </a:spcBef>
              <a:spcAft>
                <a:spcPts val="1200"/>
              </a:spcAft>
              <a:buClr>
                <a:srgbClr val="0083BF"/>
              </a:buClr>
              <a:buFont typeface="+mj-lt"/>
              <a:buAutoNum type="alphaLcParenR"/>
            </a:pPr>
            <a:r>
              <a:rPr lang="en-US" dirty="0" smtClean="0"/>
              <a:t>What </a:t>
            </a:r>
            <a:r>
              <a:rPr lang="en-US" dirty="0"/>
              <a:t>does the NIHR do?  </a:t>
            </a:r>
            <a:r>
              <a:rPr lang="en-US" dirty="0" smtClean="0">
                <a:solidFill>
                  <a:srgbClr val="0083BF"/>
                </a:solidFill>
              </a:rPr>
              <a:t>Funds, supports and shares health and social care research</a:t>
            </a:r>
            <a:endParaRPr lang="en-US" dirty="0">
              <a:solidFill>
                <a:srgbClr val="0083BF"/>
              </a:solidFill>
            </a:endParaRPr>
          </a:p>
          <a:p>
            <a:pPr marL="514350" indent="-514350">
              <a:spcBef>
                <a:spcPts val="1200"/>
              </a:spcBef>
              <a:spcAft>
                <a:spcPts val="1200"/>
              </a:spcAft>
              <a:buClr>
                <a:srgbClr val="0083BF"/>
              </a:buClr>
              <a:buFont typeface="+mj-lt"/>
              <a:buAutoNum type="alphaLcParenR"/>
            </a:pPr>
            <a:r>
              <a:rPr lang="en-US" dirty="0" smtClean="0"/>
              <a:t>What </a:t>
            </a:r>
            <a:r>
              <a:rPr lang="en-US" dirty="0"/>
              <a:t>does NIHR stand for?  </a:t>
            </a:r>
            <a:r>
              <a:rPr lang="en-US" dirty="0">
                <a:solidFill>
                  <a:srgbClr val="0083BF"/>
                </a:solidFill>
              </a:rPr>
              <a:t>National Institute for Health Research</a:t>
            </a:r>
          </a:p>
          <a:p>
            <a:pPr>
              <a:spcBef>
                <a:spcPts val="1200"/>
              </a:spcBef>
              <a:spcAft>
                <a:spcPts val="1200"/>
              </a:spcAft>
            </a:pPr>
            <a:endParaRPr lang="en-US" dirty="0">
              <a:solidFill>
                <a:srgbClr val="FF0000"/>
              </a:solidFill>
            </a:endParaRPr>
          </a:p>
          <a:p>
            <a:pPr>
              <a:spcBef>
                <a:spcPts val="1200"/>
              </a:spcBef>
              <a:spcAft>
                <a:spcPts val="1200"/>
              </a:spcAft>
            </a:pPr>
            <a:endParaRPr lang="en-US" b="1" dirty="0"/>
          </a:p>
        </p:txBody>
      </p:sp>
      <p:sp>
        <p:nvSpPr>
          <p:cNvPr id="2" name="Title 1"/>
          <p:cNvSpPr>
            <a:spLocks noGrp="1"/>
          </p:cNvSpPr>
          <p:nvPr>
            <p:ph type="title"/>
          </p:nvPr>
        </p:nvSpPr>
        <p:spPr>
          <a:xfrm>
            <a:off x="838200" y="1690688"/>
            <a:ext cx="10515600" cy="1325563"/>
          </a:xfrm>
        </p:spPr>
        <p:txBody>
          <a:bodyPr>
            <a:noAutofit/>
          </a:bodyPr>
          <a:lstStyle/>
          <a:p>
            <a:pPr>
              <a:spcBef>
                <a:spcPts val="0"/>
              </a:spcBef>
            </a:pPr>
            <a:r>
              <a:rPr lang="en-GB" sz="2800" dirty="0" smtClean="0">
                <a:latin typeface="+mn-lt"/>
              </a:rPr>
              <a:t>Check what you’ve learned so far by answering the following questions. </a:t>
            </a:r>
            <a:br>
              <a:rPr lang="en-GB" sz="2800" dirty="0" smtClean="0">
                <a:latin typeface="+mn-lt"/>
              </a:rPr>
            </a:br>
            <a:r>
              <a:rPr lang="en-GB" sz="2800" dirty="0" smtClean="0">
                <a:latin typeface="+mn-lt"/>
              </a:rPr>
              <a:t/>
            </a:r>
            <a:br>
              <a:rPr lang="en-GB" sz="2800" dirty="0" smtClean="0">
                <a:latin typeface="+mn-lt"/>
              </a:rPr>
            </a:br>
            <a:r>
              <a:rPr lang="en-GB" sz="2800" dirty="0" smtClean="0">
                <a:latin typeface="+mn-lt"/>
              </a:rPr>
              <a:t>Click ‘Submit’ to see the suggested answer.</a:t>
            </a:r>
            <a:br>
              <a:rPr lang="en-GB" sz="2800" dirty="0" smtClean="0">
                <a:latin typeface="+mn-lt"/>
              </a:rPr>
            </a:br>
            <a:endParaRPr lang="en-GB" sz="2800" dirty="0">
              <a:latin typeface="+mn-lt"/>
            </a:endParaRPr>
          </a:p>
        </p:txBody>
      </p:sp>
      <p:sp>
        <p:nvSpPr>
          <p:cNvPr id="6" name="Title 1"/>
          <p:cNvSpPr txBox="1">
            <a:spLocks/>
          </p:cNvSpPr>
          <p:nvPr/>
        </p:nvSpPr>
        <p:spPr>
          <a:xfrm>
            <a:off x="702826" y="395040"/>
            <a:ext cx="10515600" cy="882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t>1.5 Quiz</a:t>
            </a:r>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97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99216"/>
          </a:xfrm>
        </p:spPr>
        <p:txBody>
          <a:bodyPr>
            <a:noAutofit/>
          </a:bodyPr>
          <a:lstStyle/>
          <a:p>
            <a:pPr marL="514350" indent="-514350">
              <a:spcBef>
                <a:spcPts val="1200"/>
              </a:spcBef>
              <a:spcAft>
                <a:spcPts val="1200"/>
              </a:spcAft>
              <a:buClr>
                <a:srgbClr val="0083BF"/>
              </a:buClr>
              <a:buFont typeface="+mj-lt"/>
              <a:buAutoNum type="alphaLcParenR" startAt="4"/>
            </a:pPr>
            <a:r>
              <a:rPr lang="en-US" dirty="0" smtClean="0"/>
              <a:t>List </a:t>
            </a:r>
            <a:r>
              <a:rPr lang="en-US" dirty="0"/>
              <a:t>three types of people who contribute to the NIHR. </a:t>
            </a:r>
            <a:r>
              <a:rPr lang="en-US" dirty="0">
                <a:solidFill>
                  <a:srgbClr val="0083BF"/>
                </a:solidFill>
              </a:rPr>
              <a:t>Patients, </a:t>
            </a:r>
            <a:r>
              <a:rPr lang="en-US" dirty="0" err="1">
                <a:solidFill>
                  <a:srgbClr val="0083BF"/>
                </a:solidFill>
              </a:rPr>
              <a:t>carers</a:t>
            </a:r>
            <a:r>
              <a:rPr lang="en-US" dirty="0">
                <a:solidFill>
                  <a:srgbClr val="0083BF"/>
                </a:solidFill>
              </a:rPr>
              <a:t>, </a:t>
            </a:r>
            <a:r>
              <a:rPr lang="en-US" dirty="0" smtClean="0">
                <a:solidFill>
                  <a:srgbClr val="0083BF"/>
                </a:solidFill>
              </a:rPr>
              <a:t>healthcare </a:t>
            </a:r>
            <a:r>
              <a:rPr lang="en-US" dirty="0">
                <a:solidFill>
                  <a:srgbClr val="0083BF"/>
                </a:solidFill>
              </a:rPr>
              <a:t>professionals, </a:t>
            </a:r>
            <a:r>
              <a:rPr lang="en-US" dirty="0" smtClean="0">
                <a:solidFill>
                  <a:srgbClr val="0083BF"/>
                </a:solidFill>
              </a:rPr>
              <a:t>healthcare </a:t>
            </a:r>
            <a:r>
              <a:rPr lang="en-US" dirty="0">
                <a:solidFill>
                  <a:srgbClr val="0083BF"/>
                </a:solidFill>
              </a:rPr>
              <a:t>commissioners, NHS managers, pharmaceutical companies</a:t>
            </a:r>
          </a:p>
          <a:p>
            <a:pPr marL="514350" indent="-514350">
              <a:spcBef>
                <a:spcPts val="1200"/>
              </a:spcBef>
              <a:spcAft>
                <a:spcPts val="1200"/>
              </a:spcAft>
              <a:buClr>
                <a:srgbClr val="0083BF"/>
              </a:buClr>
              <a:buFont typeface="+mj-lt"/>
              <a:buAutoNum type="alphaLcParenR" startAt="4"/>
            </a:pPr>
            <a:r>
              <a:rPr lang="en-US" dirty="0" smtClean="0"/>
              <a:t>Name </a:t>
            </a:r>
            <a:r>
              <a:rPr lang="en-US" dirty="0"/>
              <a:t>one part of the NIHR family that helps </a:t>
            </a:r>
            <a:r>
              <a:rPr lang="en-US" dirty="0" smtClean="0"/>
              <a:t>people develop their research plans and applications. </a:t>
            </a:r>
            <a:r>
              <a:rPr lang="en-US" dirty="0" smtClean="0">
                <a:solidFill>
                  <a:srgbClr val="0083BF"/>
                </a:solidFill>
              </a:rPr>
              <a:t>Research </a:t>
            </a:r>
            <a:r>
              <a:rPr lang="en-US" dirty="0">
                <a:solidFill>
                  <a:srgbClr val="0083BF"/>
                </a:solidFill>
              </a:rPr>
              <a:t>Design </a:t>
            </a:r>
            <a:r>
              <a:rPr lang="en-US" dirty="0" smtClean="0">
                <a:solidFill>
                  <a:srgbClr val="0083BF"/>
                </a:solidFill>
              </a:rPr>
              <a:t>Service </a:t>
            </a:r>
          </a:p>
          <a:p>
            <a:pPr marL="514350" indent="-514350">
              <a:spcBef>
                <a:spcPts val="1200"/>
              </a:spcBef>
              <a:spcAft>
                <a:spcPts val="1200"/>
              </a:spcAft>
              <a:buClr>
                <a:srgbClr val="0083BF"/>
              </a:buClr>
              <a:buFont typeface="+mj-lt"/>
              <a:buAutoNum type="alphaLcParenR" startAt="4"/>
            </a:pPr>
            <a:r>
              <a:rPr lang="en-US" dirty="0" smtClean="0"/>
              <a:t>Name </a:t>
            </a:r>
            <a:r>
              <a:rPr lang="en-US" dirty="0"/>
              <a:t>one part of the NIHR family that helps </a:t>
            </a:r>
            <a:r>
              <a:rPr lang="en-US" dirty="0" smtClean="0"/>
              <a:t>set up </a:t>
            </a:r>
            <a:r>
              <a:rPr lang="en-US" dirty="0"/>
              <a:t>research in the </a:t>
            </a:r>
            <a:r>
              <a:rPr lang="en-US" dirty="0" smtClean="0"/>
              <a:t>NHS. </a:t>
            </a:r>
            <a:r>
              <a:rPr lang="en-US" dirty="0">
                <a:solidFill>
                  <a:srgbClr val="0083BF"/>
                </a:solidFill>
              </a:rPr>
              <a:t>Clinical Research </a:t>
            </a:r>
            <a:r>
              <a:rPr lang="en-US" dirty="0" smtClean="0">
                <a:solidFill>
                  <a:srgbClr val="0083BF"/>
                </a:solidFill>
              </a:rPr>
              <a:t>Network</a:t>
            </a:r>
            <a:endParaRPr lang="en-US" dirty="0">
              <a:solidFill>
                <a:srgbClr val="0083BF"/>
              </a:solidFill>
            </a:endParaRPr>
          </a:p>
          <a:p>
            <a:pPr marL="514350" indent="-514350">
              <a:spcBef>
                <a:spcPts val="1200"/>
              </a:spcBef>
              <a:spcAft>
                <a:spcPts val="1200"/>
              </a:spcAft>
              <a:buClr>
                <a:srgbClr val="0083BF"/>
              </a:buClr>
              <a:buFont typeface="+mj-lt"/>
              <a:buAutoNum type="alphaLcParenR" startAt="4"/>
            </a:pPr>
            <a:r>
              <a:rPr lang="en-US" dirty="0" smtClean="0"/>
              <a:t>How </a:t>
            </a:r>
            <a:r>
              <a:rPr lang="en-US" dirty="0"/>
              <a:t>would you find out about NIHR research results? </a:t>
            </a:r>
            <a:r>
              <a:rPr lang="en-US" dirty="0">
                <a:solidFill>
                  <a:srgbClr val="0083BF"/>
                </a:solidFill>
              </a:rPr>
              <a:t>Through registering </a:t>
            </a:r>
            <a:r>
              <a:rPr lang="en-US" dirty="0" smtClean="0">
                <a:solidFill>
                  <a:srgbClr val="0083BF"/>
                </a:solidFill>
              </a:rPr>
              <a:t>online for </a:t>
            </a:r>
            <a:r>
              <a:rPr lang="en-US" dirty="0">
                <a:solidFill>
                  <a:srgbClr val="0083BF"/>
                </a:solidFill>
              </a:rPr>
              <a:t>the NIHR dissemination </a:t>
            </a:r>
            <a:r>
              <a:rPr lang="en-US" dirty="0" err="1">
                <a:solidFill>
                  <a:srgbClr val="0083BF"/>
                </a:solidFill>
              </a:rPr>
              <a:t>centre</a:t>
            </a:r>
            <a:r>
              <a:rPr lang="en-US" dirty="0">
                <a:solidFill>
                  <a:srgbClr val="0083BF"/>
                </a:solidFill>
              </a:rPr>
              <a:t>, to receive updates or via the NIHR </a:t>
            </a:r>
            <a:r>
              <a:rPr lang="en-US" dirty="0" smtClean="0">
                <a:solidFill>
                  <a:srgbClr val="0083BF"/>
                </a:solidFill>
              </a:rPr>
              <a:t>Journals </a:t>
            </a:r>
            <a:r>
              <a:rPr lang="en-US" dirty="0">
                <a:solidFill>
                  <a:srgbClr val="0083BF"/>
                </a:solidFill>
              </a:rPr>
              <a:t>L</a:t>
            </a:r>
            <a:r>
              <a:rPr lang="en-US" dirty="0" smtClean="0">
                <a:solidFill>
                  <a:srgbClr val="0083BF"/>
                </a:solidFill>
              </a:rPr>
              <a:t>ibrary</a:t>
            </a:r>
            <a:r>
              <a:rPr lang="en-US" dirty="0">
                <a:solidFill>
                  <a:srgbClr val="0083BF"/>
                </a:solidFill>
              </a:rPr>
              <a:t>.</a:t>
            </a:r>
          </a:p>
          <a:p>
            <a:pPr>
              <a:spcBef>
                <a:spcPts val="1200"/>
              </a:spcBef>
              <a:spcAft>
                <a:spcPts val="1200"/>
              </a:spcAft>
            </a:pPr>
            <a:endParaRPr lang="en-US" dirty="0">
              <a:solidFill>
                <a:srgbClr val="FF0000"/>
              </a:solidFill>
            </a:endParaRPr>
          </a:p>
          <a:p>
            <a:pPr>
              <a:spcBef>
                <a:spcPts val="1200"/>
              </a:spcBef>
              <a:spcAft>
                <a:spcPts val="1200"/>
              </a:spcAft>
            </a:pPr>
            <a:endParaRPr lang="en-US" b="1" dirty="0"/>
          </a:p>
        </p:txBody>
      </p:sp>
      <p:sp>
        <p:nvSpPr>
          <p:cNvPr id="8" name="Title 1"/>
          <p:cNvSpPr>
            <a:spLocks noGrp="1"/>
          </p:cNvSpPr>
          <p:nvPr>
            <p:ph type="title"/>
          </p:nvPr>
        </p:nvSpPr>
        <p:spPr>
          <a:xfrm>
            <a:off x="622615" y="481142"/>
            <a:ext cx="10515600" cy="882899"/>
          </a:xfrm>
        </p:spPr>
        <p:txBody>
          <a:bodyPr>
            <a:normAutofit/>
          </a:bodyPr>
          <a:lstStyle/>
          <a:p>
            <a:r>
              <a:rPr lang="en-GB" sz="4000" dirty="0" smtClean="0"/>
              <a:t>1.5 Quiz</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8318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2. What is PPI in research and why is it important?</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9864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703512"/>
          </a:xfrm>
        </p:spPr>
        <p:txBody>
          <a:bodyPr>
            <a:noAutofit/>
          </a:bodyPr>
          <a:lstStyle/>
          <a:p>
            <a:pPr marL="0" indent="0">
              <a:spcBef>
                <a:spcPts val="1200"/>
              </a:spcBef>
              <a:spcAft>
                <a:spcPts val="1200"/>
              </a:spcAft>
              <a:buNone/>
            </a:pPr>
            <a:r>
              <a:rPr lang="en-GB" dirty="0" smtClean="0"/>
              <a:t>Here are two common terms you will hear in this course.  Click the text to reveal the definition.</a:t>
            </a:r>
          </a:p>
          <a:p>
            <a:pPr>
              <a:spcBef>
                <a:spcPts val="1200"/>
              </a:spcBef>
              <a:spcAft>
                <a:spcPts val="1200"/>
              </a:spcAft>
            </a:pPr>
            <a:r>
              <a:rPr lang="en-GB" b="1" dirty="0" smtClean="0">
                <a:solidFill>
                  <a:srgbClr val="FF0000"/>
                </a:solidFill>
              </a:rPr>
              <a:t>PPI </a:t>
            </a:r>
            <a:r>
              <a:rPr lang="en-GB" dirty="0" smtClean="0"/>
              <a:t>– This is the abbreviation for Patient and Public </a:t>
            </a:r>
            <a:r>
              <a:rPr lang="en-GB" dirty="0"/>
              <a:t>I</a:t>
            </a:r>
            <a:r>
              <a:rPr lang="en-GB" dirty="0" smtClean="0"/>
              <a:t>nvolvement in research.</a:t>
            </a:r>
          </a:p>
          <a:p>
            <a:pPr>
              <a:spcBef>
                <a:spcPts val="1200"/>
              </a:spcBef>
              <a:spcAft>
                <a:spcPts val="1200"/>
              </a:spcAft>
            </a:pPr>
            <a:r>
              <a:rPr lang="en-GB" b="1" dirty="0" smtClean="0">
                <a:solidFill>
                  <a:srgbClr val="FF0000"/>
                </a:solidFill>
              </a:rPr>
              <a:t>Public contributor </a:t>
            </a:r>
            <a:r>
              <a:rPr lang="en-GB" dirty="0" smtClean="0"/>
              <a:t>– We refer to members of the public, including patients, service users and carers who work with us, as public contributors. You may hear the term ‘lay advisor, lay assessor, expert by experience’ used elsewhere. It is essentially the same.</a:t>
            </a:r>
          </a:p>
        </p:txBody>
      </p:sp>
      <p:sp>
        <p:nvSpPr>
          <p:cNvPr id="2" name="Title 1"/>
          <p:cNvSpPr>
            <a:spLocks noGrp="1"/>
          </p:cNvSpPr>
          <p:nvPr>
            <p:ph type="title"/>
          </p:nvPr>
        </p:nvSpPr>
        <p:spPr/>
        <p:txBody>
          <a:bodyPr>
            <a:noAutofit/>
          </a:bodyPr>
          <a:lstStyle/>
          <a:p>
            <a:r>
              <a:rPr lang="en-GB" sz="4000" dirty="0" smtClean="0"/>
              <a:t>2.1 Introducing common terms in patient and public involvement in our research</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01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6906"/>
            <a:ext cx="10515600" cy="5293773"/>
          </a:xfrm>
        </p:spPr>
        <p:txBody>
          <a:bodyPr>
            <a:noAutofit/>
          </a:bodyPr>
          <a:lstStyle/>
          <a:p>
            <a:pPr marL="0" indent="0">
              <a:spcBef>
                <a:spcPts val="1200"/>
              </a:spcBef>
              <a:spcAft>
                <a:spcPts val="1200"/>
              </a:spcAft>
              <a:buNone/>
            </a:pPr>
            <a:r>
              <a:rPr lang="en-US" dirty="0" smtClean="0"/>
              <a:t>We look at two </a:t>
            </a:r>
            <a:r>
              <a:rPr lang="en-US" dirty="0"/>
              <a:t>common </a:t>
            </a:r>
            <a:r>
              <a:rPr lang="en-US" dirty="0" smtClean="0"/>
              <a:t>public contributor </a:t>
            </a:r>
            <a:r>
              <a:rPr lang="en-US" dirty="0"/>
              <a:t>roles </a:t>
            </a:r>
            <a:r>
              <a:rPr lang="en-US" dirty="0" smtClean="0"/>
              <a:t>in </a:t>
            </a:r>
            <a:r>
              <a:rPr lang="en-US" dirty="0"/>
              <a:t>the </a:t>
            </a:r>
            <a:r>
              <a:rPr lang="en-US" dirty="0" smtClean="0"/>
              <a:t>course.  Click on the text to reveal the definition.</a:t>
            </a:r>
            <a:endParaRPr lang="en-US" dirty="0"/>
          </a:p>
          <a:p>
            <a:pPr>
              <a:spcBef>
                <a:spcPts val="1200"/>
              </a:spcBef>
              <a:spcAft>
                <a:spcPts val="1200"/>
              </a:spcAft>
            </a:pPr>
            <a:r>
              <a:rPr lang="en-US" b="1" dirty="0">
                <a:solidFill>
                  <a:srgbClr val="FF0000"/>
                </a:solidFill>
              </a:rPr>
              <a:t>Public reviewer or PPI reviewer </a:t>
            </a:r>
            <a:r>
              <a:rPr lang="en-US" dirty="0" smtClean="0"/>
              <a:t>(</a:t>
            </a:r>
            <a:r>
              <a:rPr lang="en-US" dirty="0"/>
              <a:t>also called </a:t>
            </a:r>
            <a:r>
              <a:rPr lang="en-US" dirty="0" smtClean="0"/>
              <a:t>‘referee’) - Public </a:t>
            </a:r>
            <a:r>
              <a:rPr lang="en-US" dirty="0"/>
              <a:t>contributors who review a research </a:t>
            </a:r>
            <a:r>
              <a:rPr lang="en-US" dirty="0" smtClean="0"/>
              <a:t>document and </a:t>
            </a:r>
            <a:r>
              <a:rPr lang="en-US" dirty="0"/>
              <a:t>provide written feedback</a:t>
            </a:r>
            <a:r>
              <a:rPr lang="en-US" dirty="0" smtClean="0"/>
              <a:t>.</a:t>
            </a:r>
            <a:endParaRPr lang="en-US" dirty="0"/>
          </a:p>
          <a:p>
            <a:pPr>
              <a:spcBef>
                <a:spcPts val="1200"/>
              </a:spcBef>
              <a:spcAft>
                <a:spcPts val="1200"/>
              </a:spcAft>
            </a:pPr>
            <a:r>
              <a:rPr lang="en-US" b="1" dirty="0">
                <a:solidFill>
                  <a:srgbClr val="FF0000"/>
                </a:solidFill>
              </a:rPr>
              <a:t>Public </a:t>
            </a:r>
            <a:r>
              <a:rPr lang="en-US" b="1" dirty="0" smtClean="0">
                <a:solidFill>
                  <a:srgbClr val="FF0000"/>
                </a:solidFill>
              </a:rPr>
              <a:t>or </a:t>
            </a:r>
            <a:r>
              <a:rPr lang="en-US" b="1" dirty="0">
                <a:solidFill>
                  <a:srgbClr val="FF0000"/>
                </a:solidFill>
              </a:rPr>
              <a:t>PPI advisory committee member </a:t>
            </a:r>
            <a:r>
              <a:rPr lang="en-US" dirty="0"/>
              <a:t>(sometimes called board or panel member) – Public contributors who sit on </a:t>
            </a:r>
            <a:r>
              <a:rPr lang="en-US" dirty="0" smtClean="0"/>
              <a:t>our </a:t>
            </a:r>
            <a:r>
              <a:rPr lang="en-US" dirty="0"/>
              <a:t>funding advisory committees. Public members review the research documents to be discussed at the meeting and contribute to </a:t>
            </a:r>
            <a:r>
              <a:rPr lang="en-US" dirty="0" smtClean="0"/>
              <a:t>decisions about funding </a:t>
            </a:r>
            <a:r>
              <a:rPr lang="en-US" dirty="0"/>
              <a:t>by asking questions and making recommendations. Public members have an equal vote on these committees.</a:t>
            </a:r>
          </a:p>
          <a:p>
            <a:endParaRPr lang="en-GB" dirty="0"/>
          </a:p>
        </p:txBody>
      </p:sp>
      <p:sp>
        <p:nvSpPr>
          <p:cNvPr id="5" name="Title 1"/>
          <p:cNvSpPr>
            <a:spLocks noGrp="1"/>
          </p:cNvSpPr>
          <p:nvPr>
            <p:ph type="title"/>
          </p:nvPr>
        </p:nvSpPr>
        <p:spPr>
          <a:xfrm>
            <a:off x="838200" y="365126"/>
            <a:ext cx="10515600" cy="741780"/>
          </a:xfrm>
        </p:spPr>
        <p:txBody>
          <a:bodyPr>
            <a:noAutofit/>
          </a:bodyPr>
          <a:lstStyle/>
          <a:p>
            <a:r>
              <a:rPr lang="en-GB" sz="4000" dirty="0" smtClean="0"/>
              <a:t>2.2 Common public contributor roles</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26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6555"/>
            <a:ext cx="10515600" cy="5136439"/>
          </a:xfrm>
        </p:spPr>
        <p:txBody>
          <a:bodyPr>
            <a:noAutofit/>
          </a:bodyPr>
          <a:lstStyle/>
          <a:p>
            <a:pPr marL="0" indent="0">
              <a:buNone/>
            </a:pPr>
            <a:endParaRPr lang="en-US" dirty="0" smtClean="0"/>
          </a:p>
          <a:p>
            <a:pPr marL="0" indent="0">
              <a:buNone/>
            </a:pPr>
            <a:r>
              <a:rPr lang="en-US" dirty="0" smtClean="0"/>
              <a:t>Patients, service users, </a:t>
            </a:r>
            <a:r>
              <a:rPr lang="en-US" dirty="0" err="1" smtClean="0"/>
              <a:t>carers</a:t>
            </a:r>
            <a:r>
              <a:rPr lang="en-US" dirty="0" smtClean="0"/>
              <a:t> and members of the public: </a:t>
            </a:r>
          </a:p>
          <a:p>
            <a:pPr>
              <a:buClr>
                <a:srgbClr val="FF261C"/>
              </a:buClr>
            </a:pPr>
            <a:r>
              <a:rPr lang="en-US" dirty="0"/>
              <a:t>i</a:t>
            </a:r>
            <a:r>
              <a:rPr lang="en-US" dirty="0" smtClean="0"/>
              <a:t>mprove </a:t>
            </a:r>
            <a:r>
              <a:rPr lang="en-US" dirty="0"/>
              <a:t>the quality and relevance of </a:t>
            </a:r>
            <a:r>
              <a:rPr lang="en-US" dirty="0" smtClean="0"/>
              <a:t>research;</a:t>
            </a:r>
            <a:endParaRPr lang="en-US" dirty="0"/>
          </a:p>
          <a:p>
            <a:pPr>
              <a:buClr>
                <a:srgbClr val="FF261C"/>
              </a:buClr>
            </a:pPr>
            <a:r>
              <a:rPr lang="en-US" dirty="0"/>
              <a:t>m</a:t>
            </a:r>
            <a:r>
              <a:rPr lang="en-US" dirty="0" smtClean="0"/>
              <a:t>ake </a:t>
            </a:r>
            <a:r>
              <a:rPr lang="en-US" dirty="0"/>
              <a:t>sure research is acceptable and will benefit </a:t>
            </a:r>
            <a:r>
              <a:rPr lang="en-US" dirty="0" smtClean="0"/>
              <a:t>patients, </a:t>
            </a:r>
            <a:r>
              <a:rPr lang="en-US" dirty="0" err="1" smtClean="0"/>
              <a:t>carers</a:t>
            </a:r>
            <a:r>
              <a:rPr lang="en-US" dirty="0" smtClean="0"/>
              <a:t> and service users; and</a:t>
            </a:r>
            <a:endParaRPr lang="en-US" dirty="0"/>
          </a:p>
          <a:p>
            <a:pPr>
              <a:buClr>
                <a:srgbClr val="FF261C"/>
              </a:buClr>
            </a:pPr>
            <a:r>
              <a:rPr lang="en-US" dirty="0"/>
              <a:t>s</a:t>
            </a:r>
            <a:r>
              <a:rPr lang="en-US" dirty="0" smtClean="0"/>
              <a:t>upport </a:t>
            </a:r>
            <a:r>
              <a:rPr lang="en-US" dirty="0"/>
              <a:t>researchers and </a:t>
            </a:r>
            <a:r>
              <a:rPr lang="en-US" dirty="0" smtClean="0"/>
              <a:t>healthcare professionals to develop and carry out high-quality, well designed research studies.</a:t>
            </a:r>
          </a:p>
          <a:p>
            <a:pPr marL="0" indent="0">
              <a:buNone/>
            </a:pPr>
            <a:endParaRPr lang="en-US" dirty="0"/>
          </a:p>
          <a:p>
            <a:pPr marL="0" indent="0">
              <a:buNone/>
            </a:pPr>
            <a:r>
              <a:rPr lang="en-US" dirty="0"/>
              <a:t>As well as </a:t>
            </a:r>
            <a:r>
              <a:rPr lang="en-US" dirty="0" smtClean="0"/>
              <a:t>helping </a:t>
            </a:r>
            <a:r>
              <a:rPr lang="en-US" dirty="0"/>
              <a:t>to </a:t>
            </a:r>
            <a:r>
              <a:rPr lang="en-US" dirty="0" smtClean="0"/>
              <a:t> make sure </a:t>
            </a:r>
            <a:r>
              <a:rPr lang="en-US" dirty="0"/>
              <a:t>research </a:t>
            </a:r>
            <a:r>
              <a:rPr lang="en-US" dirty="0" smtClean="0"/>
              <a:t>is acceptable, of high quality </a:t>
            </a:r>
            <a:r>
              <a:rPr lang="en-US" dirty="0"/>
              <a:t>and </a:t>
            </a:r>
            <a:r>
              <a:rPr lang="en-US" dirty="0" smtClean="0"/>
              <a:t>relevant, you also </a:t>
            </a:r>
            <a:r>
              <a:rPr lang="en-US" b="1" i="1" dirty="0" smtClean="0"/>
              <a:t>have the right</a:t>
            </a:r>
            <a:r>
              <a:rPr lang="en-US" dirty="0" smtClean="0"/>
              <a:t> to be involved in decisions about research which is funded </a:t>
            </a:r>
            <a:r>
              <a:rPr lang="en-US" dirty="0"/>
              <a:t>by </a:t>
            </a:r>
            <a:r>
              <a:rPr lang="en-US" b="1" i="1" dirty="0"/>
              <a:t>public money</a:t>
            </a:r>
            <a:r>
              <a:rPr lang="en-US" dirty="0"/>
              <a:t>.</a:t>
            </a:r>
          </a:p>
        </p:txBody>
      </p:sp>
      <p:sp>
        <p:nvSpPr>
          <p:cNvPr id="2" name="Title 1"/>
          <p:cNvSpPr>
            <a:spLocks noGrp="1"/>
          </p:cNvSpPr>
          <p:nvPr>
            <p:ph type="title"/>
          </p:nvPr>
        </p:nvSpPr>
        <p:spPr>
          <a:xfrm>
            <a:off x="838200" y="801201"/>
            <a:ext cx="10515600" cy="990709"/>
          </a:xfrm>
        </p:spPr>
        <p:txBody>
          <a:bodyPr>
            <a:noAutofit/>
          </a:bodyPr>
          <a:lstStyle/>
          <a:p>
            <a:r>
              <a:rPr lang="en-US" sz="4000" dirty="0" smtClean="0"/>
              <a:t>2.3 What can patients and the public offer research?</a:t>
            </a:r>
            <a:r>
              <a:rPr lang="en-US" sz="4000" dirty="0"/>
              <a:t/>
            </a:r>
            <a:br>
              <a:rPr lang="en-US" sz="4000" dirty="0"/>
            </a:b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632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608" y="4189842"/>
            <a:ext cx="10515600" cy="2578608"/>
          </a:xfrm>
        </p:spPr>
        <p:txBody>
          <a:bodyPr>
            <a:noAutofit/>
          </a:bodyPr>
          <a:lstStyle/>
          <a:p>
            <a:pPr marL="0" indent="0">
              <a:buNone/>
            </a:pPr>
            <a:r>
              <a:rPr lang="en-US" dirty="0" smtClean="0"/>
              <a:t>“</a:t>
            </a:r>
            <a:r>
              <a:rPr lang="en-US" dirty="0"/>
              <a:t>No matter how complicated the research, or how brilliant the researcher, patients and the public always offer </a:t>
            </a:r>
            <a:r>
              <a:rPr lang="en-US" b="1" dirty="0">
                <a:solidFill>
                  <a:srgbClr val="FF0000"/>
                </a:solidFill>
              </a:rPr>
              <a:t>unique, invaluable insights</a:t>
            </a:r>
            <a:r>
              <a:rPr lang="en-US" dirty="0"/>
              <a:t>. Their advice when designing, implementing and evaluating research invariably makes studies </a:t>
            </a:r>
            <a:r>
              <a:rPr lang="en-US" b="1" dirty="0">
                <a:solidFill>
                  <a:srgbClr val="FF0000"/>
                </a:solidFill>
              </a:rPr>
              <a:t>more effective, more credible and often more </a:t>
            </a:r>
            <a:r>
              <a:rPr lang="en-US" b="1" dirty="0" smtClean="0">
                <a:solidFill>
                  <a:srgbClr val="FF0000"/>
                </a:solidFill>
              </a:rPr>
              <a:t>cost-effective.</a:t>
            </a:r>
            <a:r>
              <a:rPr lang="en-US" dirty="0" smtClean="0"/>
              <a:t>”                        </a:t>
            </a:r>
          </a:p>
          <a:p>
            <a:pPr marL="0" indent="0" algn="r">
              <a:buNone/>
            </a:pPr>
            <a:r>
              <a:rPr lang="en-US" dirty="0" smtClean="0"/>
              <a:t> </a:t>
            </a:r>
            <a:r>
              <a:rPr lang="en-US" i="1" dirty="0" smtClean="0"/>
              <a:t>Professor Dame Sally Davies</a:t>
            </a:r>
            <a:endParaRPr lang="en-US" i="1" dirty="0"/>
          </a:p>
          <a:p>
            <a:endParaRPr lang="en-GB" dirty="0"/>
          </a:p>
        </p:txBody>
      </p:sp>
      <p:pic>
        <p:nvPicPr>
          <p:cNvPr id="4" name="Picture 3" title="Photo of Prof Dame Sally Davies"/>
          <p:cNvPicPr>
            <a:picLocks noChangeAspect="1"/>
          </p:cNvPicPr>
          <p:nvPr/>
        </p:nvPicPr>
        <p:blipFill>
          <a:blip r:embed="rId3"/>
          <a:stretch>
            <a:fillRect/>
          </a:stretch>
        </p:blipFill>
        <p:spPr>
          <a:xfrm>
            <a:off x="5328925" y="758005"/>
            <a:ext cx="5273701" cy="3342288"/>
          </a:xfrm>
          <a:prstGeom prst="rect">
            <a:avLst/>
          </a:prstGeom>
        </p:spPr>
      </p:pic>
      <p:sp>
        <p:nvSpPr>
          <p:cNvPr id="2" name="Title 1"/>
          <p:cNvSpPr>
            <a:spLocks noGrp="1"/>
          </p:cNvSpPr>
          <p:nvPr>
            <p:ph type="title"/>
          </p:nvPr>
        </p:nvSpPr>
        <p:spPr>
          <a:xfrm>
            <a:off x="838200" y="365126"/>
            <a:ext cx="10515600" cy="785758"/>
          </a:xfrm>
        </p:spPr>
        <p:txBody>
          <a:bodyPr>
            <a:noAutofit/>
          </a:bodyPr>
          <a:lstStyle/>
          <a:p>
            <a:r>
              <a:rPr lang="en-GB" sz="4000" dirty="0" smtClean="0"/>
              <a:t>2.4 The Chief Medical Officer and our founder agrees…</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89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6216" y="5163548"/>
            <a:ext cx="10515600" cy="792000"/>
          </a:xfrm>
          <a:prstGeom prst="rect">
            <a:avLst/>
          </a:prstGeom>
          <a:noFill/>
          <a:ln w="63500" cap="rnd">
            <a:solidFill>
              <a:srgbClr val="F08C21"/>
            </a:solidFill>
          </a:ln>
        </p:spPr>
        <p:txBody>
          <a:bodyPr wrap="square" rtlCol="0" anchor="ctr" anchorCtr="0">
            <a:noAutofit/>
          </a:bodyPr>
          <a:lstStyle/>
          <a:p>
            <a:r>
              <a:rPr lang="en-US" sz="2800" b="1" dirty="0" smtClean="0"/>
              <a:t>4 How </a:t>
            </a:r>
            <a:r>
              <a:rPr lang="en-US" sz="2800" b="1" dirty="0"/>
              <a:t>to get started</a:t>
            </a:r>
            <a:endParaRPr lang="en-GB" sz="2800" b="1" dirty="0"/>
          </a:p>
        </p:txBody>
      </p:sp>
      <p:sp>
        <p:nvSpPr>
          <p:cNvPr id="6" name="TextBox 5"/>
          <p:cNvSpPr txBox="1"/>
          <p:nvPr/>
        </p:nvSpPr>
        <p:spPr>
          <a:xfrm>
            <a:off x="966216" y="4084394"/>
            <a:ext cx="10515600" cy="792000"/>
          </a:xfrm>
          <a:prstGeom prst="rect">
            <a:avLst/>
          </a:prstGeom>
          <a:noFill/>
          <a:ln w="63500" cap="rnd">
            <a:solidFill>
              <a:srgbClr val="76BC43"/>
            </a:solidFill>
          </a:ln>
        </p:spPr>
        <p:txBody>
          <a:bodyPr wrap="square" rtlCol="0" anchor="ctr" anchorCtr="0">
            <a:noAutofit/>
          </a:bodyPr>
          <a:lstStyle/>
          <a:p>
            <a:r>
              <a:rPr lang="en-US" sz="2800" b="1" dirty="0" smtClean="0"/>
              <a:t>3 The </a:t>
            </a:r>
            <a:r>
              <a:rPr lang="en-US" sz="2800" b="1" dirty="0"/>
              <a:t>research </a:t>
            </a:r>
            <a:r>
              <a:rPr lang="en-US" sz="2800" b="1" dirty="0" smtClean="0"/>
              <a:t>project life cycle </a:t>
            </a:r>
            <a:r>
              <a:rPr lang="en-US" sz="2800" b="1" dirty="0"/>
              <a:t>and opportunities for PPI</a:t>
            </a:r>
          </a:p>
        </p:txBody>
      </p:sp>
      <p:sp>
        <p:nvSpPr>
          <p:cNvPr id="5" name="TextBox 4"/>
          <p:cNvSpPr txBox="1"/>
          <p:nvPr/>
        </p:nvSpPr>
        <p:spPr>
          <a:xfrm>
            <a:off x="966216" y="3005240"/>
            <a:ext cx="10515600" cy="792000"/>
          </a:xfrm>
          <a:prstGeom prst="rect">
            <a:avLst/>
          </a:prstGeom>
          <a:noFill/>
          <a:ln w="63500" cap="rnd">
            <a:solidFill>
              <a:srgbClr val="FF261C"/>
            </a:solidFill>
          </a:ln>
        </p:spPr>
        <p:txBody>
          <a:bodyPr wrap="square" rtlCol="0" anchor="ctr" anchorCtr="0">
            <a:noAutofit/>
          </a:bodyPr>
          <a:lstStyle/>
          <a:p>
            <a:r>
              <a:rPr lang="en-US" sz="2800" b="1" dirty="0" smtClean="0"/>
              <a:t>2 What </a:t>
            </a:r>
            <a:r>
              <a:rPr lang="en-US" sz="2800" b="1" dirty="0"/>
              <a:t>is PPI in research and why is it important?</a:t>
            </a:r>
          </a:p>
        </p:txBody>
      </p:sp>
      <p:sp>
        <p:nvSpPr>
          <p:cNvPr id="4" name="TextBox 3"/>
          <p:cNvSpPr txBox="1"/>
          <p:nvPr/>
        </p:nvSpPr>
        <p:spPr>
          <a:xfrm>
            <a:off x="966216" y="1951964"/>
            <a:ext cx="10515600" cy="792000"/>
          </a:xfrm>
          <a:prstGeom prst="rect">
            <a:avLst/>
          </a:prstGeom>
          <a:noFill/>
          <a:ln w="63500" cap="rnd">
            <a:solidFill>
              <a:srgbClr val="0083BF"/>
            </a:solidFill>
          </a:ln>
        </p:spPr>
        <p:txBody>
          <a:bodyPr wrap="square" rtlCol="0" anchor="ctr" anchorCtr="0">
            <a:noAutofit/>
          </a:bodyPr>
          <a:lstStyle/>
          <a:p>
            <a:r>
              <a:rPr lang="en-GB" sz="2800" b="1" dirty="0" smtClean="0"/>
              <a:t>1 Us and our purpose</a:t>
            </a:r>
            <a:endParaRPr lang="en-GB" sz="2800" b="1" dirty="0"/>
          </a:p>
        </p:txBody>
      </p:sp>
      <p:sp>
        <p:nvSpPr>
          <p:cNvPr id="2" name="Title 1"/>
          <p:cNvSpPr>
            <a:spLocks noGrp="1"/>
          </p:cNvSpPr>
          <p:nvPr>
            <p:ph type="title"/>
          </p:nvPr>
        </p:nvSpPr>
        <p:spPr/>
        <p:txBody>
          <a:bodyPr>
            <a:normAutofit/>
          </a:bodyPr>
          <a:lstStyle/>
          <a:p>
            <a:r>
              <a:rPr lang="en-US" sz="4000" dirty="0"/>
              <a:t>Module 1: Introduction to </a:t>
            </a:r>
            <a:r>
              <a:rPr lang="en-US" sz="4000" dirty="0" smtClean="0"/>
              <a:t>the NIHR </a:t>
            </a:r>
            <a:r>
              <a:rPr lang="en-US" sz="4000" dirty="0"/>
              <a:t>and public involvement in research</a:t>
            </a:r>
            <a:endParaRPr lang="en-GB" sz="4000" dirty="0"/>
          </a:p>
        </p:txBody>
      </p:sp>
    </p:spTree>
    <p:extLst>
      <p:ext uri="{BB962C8B-B14F-4D97-AF65-F5344CB8AC3E}">
        <p14:creationId xmlns:p14="http://schemas.microsoft.com/office/powerpoint/2010/main" val="2939458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7782" y="6218542"/>
            <a:ext cx="5840766" cy="523220"/>
          </a:xfrm>
          <a:prstGeom prst="rect">
            <a:avLst/>
          </a:prstGeom>
        </p:spPr>
        <p:txBody>
          <a:bodyPr wrap="none">
            <a:spAutoFit/>
          </a:bodyPr>
          <a:lstStyle/>
          <a:p>
            <a:pPr algn="r"/>
            <a:r>
              <a:rPr lang="en-GB" sz="2800" dirty="0">
                <a:hlinkClick r:id="rId3"/>
              </a:rPr>
              <a:t>http://</a:t>
            </a:r>
            <a:r>
              <a:rPr lang="en-GB" sz="2800" dirty="0" smtClean="0">
                <a:hlinkClick r:id="rId3"/>
              </a:rPr>
              <a:t>www.invo.org.uk/thisismystory</a:t>
            </a:r>
            <a:r>
              <a:rPr lang="en-GB" sz="2800" dirty="0" smtClean="0"/>
              <a:t> </a:t>
            </a:r>
            <a:endParaRPr lang="en-GB" sz="2800" dirty="0"/>
          </a:p>
        </p:txBody>
      </p:sp>
      <p:pic>
        <p:nvPicPr>
          <p:cNvPr id="6" name="Picture 5" title="Video still from linked animation"/>
          <p:cNvPicPr>
            <a:picLocks noChangeAspect="1"/>
          </p:cNvPicPr>
          <p:nvPr/>
        </p:nvPicPr>
        <p:blipFill rotWithShape="1">
          <a:blip r:embed="rId4"/>
          <a:srcRect l="713" t="6161" r="1301" b="2091"/>
          <a:stretch/>
        </p:blipFill>
        <p:spPr>
          <a:xfrm>
            <a:off x="4000500" y="2248638"/>
            <a:ext cx="6848348" cy="3825203"/>
          </a:xfrm>
          <a:prstGeom prst="rect">
            <a:avLst/>
          </a:prstGeom>
        </p:spPr>
      </p:pic>
      <p:sp>
        <p:nvSpPr>
          <p:cNvPr id="3" name="Content Placeholder 2"/>
          <p:cNvSpPr>
            <a:spLocks noGrp="1"/>
          </p:cNvSpPr>
          <p:nvPr>
            <p:ph idx="1"/>
          </p:nvPr>
        </p:nvSpPr>
        <p:spPr>
          <a:xfrm>
            <a:off x="838200" y="1570864"/>
            <a:ext cx="10515600" cy="4351338"/>
          </a:xfrm>
        </p:spPr>
        <p:txBody>
          <a:bodyPr>
            <a:noAutofit/>
          </a:bodyPr>
          <a:lstStyle/>
          <a:p>
            <a:pPr marL="0" indent="0">
              <a:buNone/>
            </a:pPr>
            <a:r>
              <a:rPr lang="en-GB" dirty="0" smtClean="0"/>
              <a:t>The following animation gives an insight into why someone might get involved.</a:t>
            </a:r>
          </a:p>
          <a:p>
            <a:pPr marL="0" indent="0">
              <a:buNone/>
            </a:pPr>
            <a:endParaRPr lang="en-GB" dirty="0"/>
          </a:p>
        </p:txBody>
      </p:sp>
      <p:sp>
        <p:nvSpPr>
          <p:cNvPr id="2" name="Title 1"/>
          <p:cNvSpPr>
            <a:spLocks noGrp="1"/>
          </p:cNvSpPr>
          <p:nvPr>
            <p:ph type="title"/>
          </p:nvPr>
        </p:nvSpPr>
        <p:spPr/>
        <p:txBody>
          <a:bodyPr>
            <a:noAutofit/>
          </a:bodyPr>
          <a:lstStyle/>
          <a:p>
            <a:r>
              <a:rPr lang="en-GB" sz="4000" dirty="0" smtClean="0"/>
              <a:t>2.5 Why do people get involved in research?</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36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ilhouette of woman in convers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399" y="3298368"/>
            <a:ext cx="2286001" cy="3496646"/>
          </a:xfrm>
          <a:prstGeom prst="rect">
            <a:avLst/>
          </a:prstGeom>
        </p:spPr>
      </p:pic>
      <p:pic>
        <p:nvPicPr>
          <p:cNvPr id="7" name="Picture 6" title="Silhouette of man in convers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750" y="3324491"/>
            <a:ext cx="2840350" cy="3444401"/>
          </a:xfrm>
          <a:prstGeom prst="rect">
            <a:avLst/>
          </a:prstGeom>
        </p:spPr>
      </p:pic>
      <p:sp>
        <p:nvSpPr>
          <p:cNvPr id="10" name="TextBox 9"/>
          <p:cNvSpPr txBox="1"/>
          <p:nvPr/>
        </p:nvSpPr>
        <p:spPr>
          <a:xfrm>
            <a:off x="783691" y="1293368"/>
            <a:ext cx="11102865" cy="1384995"/>
          </a:xfrm>
          <a:prstGeom prst="rect">
            <a:avLst/>
          </a:prstGeom>
          <a:noFill/>
        </p:spPr>
        <p:txBody>
          <a:bodyPr wrap="square" rtlCol="0">
            <a:noAutofit/>
          </a:bodyPr>
          <a:lstStyle/>
          <a:p>
            <a:r>
              <a:rPr lang="en-GB" sz="2800" dirty="0" smtClean="0">
                <a:solidFill>
                  <a:srgbClr val="FF0000"/>
                </a:solidFill>
              </a:rPr>
              <a:t>Q: </a:t>
            </a:r>
            <a:r>
              <a:rPr lang="en-GB" sz="2800" i="1" dirty="0" smtClean="0"/>
              <a:t>Is </a:t>
            </a:r>
            <a:r>
              <a:rPr lang="en-GB" sz="2800" i="1" dirty="0"/>
              <a:t>PPI in research the same as taking part in a study or listening to a research news </a:t>
            </a:r>
            <a:r>
              <a:rPr lang="en-GB" sz="2800" i="1" dirty="0" smtClean="0"/>
              <a:t>item?</a:t>
            </a:r>
          </a:p>
          <a:p>
            <a:endParaRPr lang="en-GB" i="1" dirty="0">
              <a:solidFill>
                <a:srgbClr val="FF0000"/>
              </a:solidFill>
            </a:endParaRPr>
          </a:p>
          <a:p>
            <a:r>
              <a:rPr lang="en-GB" sz="2800" dirty="0" smtClean="0">
                <a:solidFill>
                  <a:srgbClr val="FF0000"/>
                </a:solidFill>
              </a:rPr>
              <a:t>A: </a:t>
            </a:r>
            <a:r>
              <a:rPr lang="en-GB" sz="2800" dirty="0"/>
              <a:t>In a nutshell, no. There are three ways in which we refer to working with patients and members of the public in research, as </a:t>
            </a:r>
            <a:r>
              <a:rPr lang="en-GB" sz="2800" dirty="0" smtClean="0"/>
              <a:t>follows.</a:t>
            </a:r>
            <a:r>
              <a:rPr lang="en-GB" dirty="0"/>
              <a:t/>
            </a:r>
            <a:br>
              <a:rPr lang="en-GB" dirty="0"/>
            </a:br>
            <a:endParaRPr lang="en-GB" dirty="0"/>
          </a:p>
        </p:txBody>
      </p:sp>
      <p:sp>
        <p:nvSpPr>
          <p:cNvPr id="2" name="Title 1"/>
          <p:cNvSpPr>
            <a:spLocks noGrp="1"/>
          </p:cNvSpPr>
          <p:nvPr>
            <p:ph type="title"/>
          </p:nvPr>
        </p:nvSpPr>
        <p:spPr>
          <a:xfrm>
            <a:off x="783691" y="457200"/>
            <a:ext cx="10777048" cy="673100"/>
          </a:xfrm>
        </p:spPr>
        <p:txBody>
          <a:bodyPr>
            <a:noAutofit/>
          </a:bodyPr>
          <a:lstStyle/>
          <a:p>
            <a:r>
              <a:rPr lang="en-GB" sz="4000" dirty="0" smtClean="0"/>
              <a:t>2.6 Patient and Public Involvement (PPI) </a:t>
            </a:r>
            <a:endParaRPr lang="en-GB" sz="4000" dirty="0"/>
          </a:p>
        </p:txBody>
      </p:sp>
      <p:sp>
        <p:nvSpPr>
          <p:cNvPr id="13" name="Rectangle 12"/>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788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of group contributing to discussion" title="Engag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8307" y="1828799"/>
            <a:ext cx="3188208" cy="1957771"/>
          </a:xfrm>
          <a:prstGeom prst="rect">
            <a:avLst/>
          </a:prstGeom>
        </p:spPr>
      </p:pic>
      <p:sp>
        <p:nvSpPr>
          <p:cNvPr id="5" name="Content Placeholder 2"/>
          <p:cNvSpPr txBox="1">
            <a:spLocks/>
          </p:cNvSpPr>
          <p:nvPr/>
        </p:nvSpPr>
        <p:spPr>
          <a:xfrm>
            <a:off x="8273506" y="1281824"/>
            <a:ext cx="3744000" cy="5195456"/>
          </a:xfrm>
          <a:prstGeom prst="rect">
            <a:avLst/>
          </a:prstGeom>
          <a:ln>
            <a:solidFill>
              <a:schemeClr val="accent1">
                <a:lumMod val="60000"/>
                <a:lumOff val="40000"/>
              </a:schemeClr>
            </a:solidFill>
          </a:ln>
        </p:spPr>
        <p:txBody>
          <a:bodyPr vert="horz" lIns="108000" tIns="108000" rIns="90000" bIns="72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smtClean="0">
                <a:solidFill>
                  <a:srgbClr val="FF0000"/>
                </a:solidFill>
              </a:rPr>
              <a:t> Engagement</a:t>
            </a:r>
            <a:r>
              <a:rPr lang="en-US" dirty="0" smtClean="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r>
              <a:rPr lang="en-US" sz="2000" dirty="0" smtClean="0"/>
              <a:t>Where we share information and knowledge about research with the public who we listen to and learn from as part of the process. The public can ask questions and debate results of the research.</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GB" dirty="0"/>
          </a:p>
        </p:txBody>
      </p:sp>
      <p:pic>
        <p:nvPicPr>
          <p:cNvPr id="7" name="Picture 6" descr="Photo of clinician holding iPad, surrounded by photos of various participants" title="Particip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115" y="1828799"/>
            <a:ext cx="3201416" cy="1970251"/>
          </a:xfrm>
          <a:prstGeom prst="rect">
            <a:avLst/>
          </a:prstGeom>
        </p:spPr>
      </p:pic>
      <p:sp>
        <p:nvSpPr>
          <p:cNvPr id="4" name="Content Placeholder 2"/>
          <p:cNvSpPr txBox="1">
            <a:spLocks/>
          </p:cNvSpPr>
          <p:nvPr/>
        </p:nvSpPr>
        <p:spPr>
          <a:xfrm>
            <a:off x="4328823" y="1281824"/>
            <a:ext cx="3744000" cy="5212080"/>
          </a:xfrm>
          <a:prstGeom prst="rect">
            <a:avLst/>
          </a:prstGeom>
          <a:ln>
            <a:solidFill>
              <a:schemeClr val="accent1">
                <a:lumMod val="60000"/>
                <a:lumOff val="40000"/>
              </a:schemeClr>
            </a:solidFill>
          </a:ln>
        </p:spPr>
        <p:txBody>
          <a:bodyPr vert="horz" lIns="108000" tIns="72000" rIns="90000" bIns="72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smtClean="0">
                <a:solidFill>
                  <a:srgbClr val="FF0000"/>
                </a:solidFill>
              </a:rPr>
              <a:t> Participation</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sz="2000" dirty="0" smtClean="0"/>
              <a:t>Where people give their informed consent to take part in a research study. For example, take trial drugs, try a new procedure or type of care, fill in questionnaires or be interviewed about their experiences. They are usually called study participants.</a:t>
            </a:r>
            <a:endParaRPr lang="en-GB" dirty="0" smtClean="0"/>
          </a:p>
          <a:p>
            <a:pPr marL="0" indent="0">
              <a:buNone/>
            </a:pPr>
            <a:endParaRPr lang="en-GB" dirty="0"/>
          </a:p>
        </p:txBody>
      </p:sp>
      <p:pic>
        <p:nvPicPr>
          <p:cNvPr id="6" name="Picture 5" descr="Photo of interlinking hands" title="Involveme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11" y="1828799"/>
            <a:ext cx="3206125" cy="1973000"/>
          </a:xfrm>
          <a:prstGeom prst="rect">
            <a:avLst/>
          </a:prstGeom>
        </p:spPr>
      </p:pic>
      <p:sp>
        <p:nvSpPr>
          <p:cNvPr id="3" name="Content Placeholder 2"/>
          <p:cNvSpPr>
            <a:spLocks noGrp="1"/>
          </p:cNvSpPr>
          <p:nvPr>
            <p:ph idx="1"/>
          </p:nvPr>
        </p:nvSpPr>
        <p:spPr>
          <a:xfrm>
            <a:off x="322674" y="1281824"/>
            <a:ext cx="3744000" cy="5212080"/>
          </a:xfrm>
          <a:ln>
            <a:solidFill>
              <a:schemeClr val="accent1">
                <a:lumMod val="60000"/>
                <a:lumOff val="40000"/>
              </a:schemeClr>
            </a:solidFill>
          </a:ln>
        </p:spPr>
        <p:txBody>
          <a:bodyPr wrap="square" lIns="108000" tIns="72000" rIns="90000" bIns="72000" numCol="1">
            <a:noAutofit/>
          </a:bodyPr>
          <a:lstStyle/>
          <a:p>
            <a:pPr marL="0" indent="0" algn="ctr">
              <a:lnSpc>
                <a:spcPct val="100000"/>
              </a:lnSpc>
              <a:buNone/>
            </a:pPr>
            <a:r>
              <a:rPr lang="en-US" b="1" dirty="0" smtClean="0">
                <a:solidFill>
                  <a:srgbClr val="FF0000"/>
                </a:solidFill>
              </a:rPr>
              <a:t>Involvement</a:t>
            </a:r>
            <a:endParaRPr lang="en-US" sz="2000" b="1" dirty="0">
              <a:solidFill>
                <a:srgbClr val="FF0000"/>
              </a:solidFill>
            </a:endParaRPr>
          </a:p>
          <a:p>
            <a:pPr marL="0" indent="0">
              <a:buNone/>
            </a:pPr>
            <a:endParaRPr lang="en-US" sz="2000" b="1" dirty="0" smtClean="0">
              <a:solidFill>
                <a:srgbClr val="FF0000"/>
              </a:solidFill>
            </a:endParaRP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Research </a:t>
            </a:r>
            <a:r>
              <a:rPr lang="en-US" sz="2000" dirty="0"/>
              <a:t>which is done </a:t>
            </a:r>
            <a:r>
              <a:rPr lang="en-US" sz="2000" b="1" i="1" dirty="0">
                <a:solidFill>
                  <a:srgbClr val="FF0000"/>
                </a:solidFill>
              </a:rPr>
              <a:t>with</a:t>
            </a:r>
            <a:r>
              <a:rPr lang="en-US" sz="2000" dirty="0"/>
              <a:t> or </a:t>
            </a:r>
            <a:r>
              <a:rPr lang="en-US" sz="2000" b="1" i="1" dirty="0">
                <a:solidFill>
                  <a:srgbClr val="FF0000"/>
                </a:solidFill>
              </a:rPr>
              <a:t>by</a:t>
            </a:r>
            <a:r>
              <a:rPr lang="en-US" sz="2000" dirty="0"/>
              <a:t> patients and the public, rather than </a:t>
            </a:r>
            <a:r>
              <a:rPr lang="en-US" sz="2000" b="1" i="1" dirty="0">
                <a:solidFill>
                  <a:srgbClr val="FF0000"/>
                </a:solidFill>
              </a:rPr>
              <a:t>to, for </a:t>
            </a:r>
            <a:r>
              <a:rPr lang="en-US" sz="2000" dirty="0"/>
              <a:t>or </a:t>
            </a:r>
            <a:r>
              <a:rPr lang="en-US" sz="2000" b="1" i="1" dirty="0">
                <a:solidFill>
                  <a:srgbClr val="FF0000"/>
                </a:solidFill>
              </a:rPr>
              <a:t>about</a:t>
            </a:r>
            <a:r>
              <a:rPr lang="en-US" sz="2000" dirty="0"/>
              <a:t> them.  </a:t>
            </a:r>
            <a:r>
              <a:rPr lang="en-US" sz="2000" dirty="0" smtClean="0"/>
              <a:t>It is an </a:t>
            </a:r>
            <a:r>
              <a:rPr lang="en-US" sz="2000" dirty="0"/>
              <a:t>active partnership between researchers and patients and the </a:t>
            </a:r>
            <a:r>
              <a:rPr lang="en-US" sz="2000" dirty="0" smtClean="0"/>
              <a:t>public. Patients </a:t>
            </a:r>
            <a:r>
              <a:rPr lang="en-US" sz="2000" dirty="0"/>
              <a:t>and the public are involved in </a:t>
            </a:r>
            <a:r>
              <a:rPr lang="en-US" sz="2000" dirty="0" smtClean="0"/>
              <a:t>key decisions throughout the research project life cycle. </a:t>
            </a:r>
            <a:endParaRPr lang="en-US" sz="2000" dirty="0"/>
          </a:p>
        </p:txBody>
      </p:sp>
      <p:sp>
        <p:nvSpPr>
          <p:cNvPr id="2" name="Title 1"/>
          <p:cNvSpPr>
            <a:spLocks noGrp="1"/>
          </p:cNvSpPr>
          <p:nvPr>
            <p:ph type="title"/>
          </p:nvPr>
        </p:nvSpPr>
        <p:spPr>
          <a:xfrm>
            <a:off x="449146" y="390429"/>
            <a:ext cx="10777048" cy="673100"/>
          </a:xfrm>
        </p:spPr>
        <p:txBody>
          <a:bodyPr>
            <a:noAutofit/>
          </a:bodyPr>
          <a:lstStyle/>
          <a:p>
            <a:r>
              <a:rPr lang="en-GB" sz="4000" dirty="0" smtClean="0"/>
              <a:t>2.7 Patient and public </a:t>
            </a:r>
            <a:r>
              <a:rPr lang="en-GB" sz="4000" dirty="0"/>
              <a:t>i</a:t>
            </a:r>
            <a:r>
              <a:rPr lang="en-GB" sz="4000" dirty="0" smtClean="0"/>
              <a:t>nvolvement (PPI) </a:t>
            </a:r>
            <a:endParaRPr lang="en-GB" sz="4000" dirty="0"/>
          </a:p>
        </p:txBody>
      </p:sp>
      <p:sp>
        <p:nvSpPr>
          <p:cNvPr id="13" name="Rectangle 12"/>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7926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47698" y="1281824"/>
            <a:ext cx="7649229" cy="4493538"/>
          </a:xfrm>
          <a:prstGeom prst="rect">
            <a:avLst/>
          </a:prstGeom>
        </p:spPr>
        <p:txBody>
          <a:bodyPr>
            <a:noAutofit/>
          </a:bodyPr>
          <a:lstStyle/>
          <a:p>
            <a:pPr lvl="0">
              <a:spcBef>
                <a:spcPts val="1200"/>
              </a:spcBef>
              <a:spcAft>
                <a:spcPts val="1200"/>
              </a:spcAft>
            </a:pPr>
            <a:r>
              <a:rPr lang="en-GB" sz="2800" dirty="0">
                <a:solidFill>
                  <a:prstClr val="black"/>
                </a:solidFill>
              </a:rPr>
              <a:t>All </a:t>
            </a:r>
            <a:r>
              <a:rPr lang="en-GB" sz="2800" dirty="0" smtClean="0">
                <a:solidFill>
                  <a:prstClr val="black"/>
                </a:solidFill>
              </a:rPr>
              <a:t>three </a:t>
            </a:r>
            <a:r>
              <a:rPr lang="en-GB" sz="2800" dirty="0">
                <a:solidFill>
                  <a:prstClr val="black"/>
                </a:solidFill>
              </a:rPr>
              <a:t>ways of working with patients and the public are important. </a:t>
            </a:r>
            <a:r>
              <a:rPr lang="en-GB" sz="2800" dirty="0" smtClean="0">
                <a:solidFill>
                  <a:prstClr val="black"/>
                </a:solidFill>
              </a:rPr>
              <a:t>Involvement adds to and improves research, and research is </a:t>
            </a:r>
            <a:r>
              <a:rPr lang="en-GB" sz="2800" dirty="0">
                <a:solidFill>
                  <a:prstClr val="black"/>
                </a:solidFill>
              </a:rPr>
              <a:t>not possible without people </a:t>
            </a:r>
            <a:r>
              <a:rPr lang="en-GB" sz="2800" dirty="0" smtClean="0">
                <a:solidFill>
                  <a:prstClr val="black"/>
                </a:solidFill>
              </a:rPr>
              <a:t>taking part. We </a:t>
            </a:r>
            <a:r>
              <a:rPr lang="en-GB" sz="2800" dirty="0">
                <a:solidFill>
                  <a:prstClr val="black"/>
                </a:solidFill>
              </a:rPr>
              <a:t>all want to hear and debate about research into health and social care which is important to us</a:t>
            </a:r>
            <a:r>
              <a:rPr lang="en-GB" sz="2800" dirty="0" smtClean="0">
                <a:solidFill>
                  <a:prstClr val="black"/>
                </a:solidFill>
              </a:rPr>
              <a:t>.</a:t>
            </a:r>
            <a:endParaRPr lang="en-GB" sz="2800" dirty="0">
              <a:solidFill>
                <a:prstClr val="black"/>
              </a:solidFill>
            </a:endParaRPr>
          </a:p>
          <a:p>
            <a:pPr lvl="0">
              <a:spcBef>
                <a:spcPts val="1200"/>
              </a:spcBef>
              <a:spcAft>
                <a:spcPts val="1200"/>
              </a:spcAft>
            </a:pPr>
            <a:r>
              <a:rPr lang="en-GB" sz="2800" dirty="0">
                <a:solidFill>
                  <a:prstClr val="black"/>
                </a:solidFill>
              </a:rPr>
              <a:t>This course </a:t>
            </a:r>
            <a:r>
              <a:rPr lang="en-GB" sz="2800" dirty="0" smtClean="0">
                <a:solidFill>
                  <a:prstClr val="black"/>
                </a:solidFill>
              </a:rPr>
              <a:t>focuses </a:t>
            </a:r>
            <a:r>
              <a:rPr lang="en-GB" sz="2800" dirty="0">
                <a:solidFill>
                  <a:prstClr val="black"/>
                </a:solidFill>
              </a:rPr>
              <a:t>on </a:t>
            </a:r>
            <a:r>
              <a:rPr lang="en-GB" sz="2800" dirty="0" smtClean="0">
                <a:solidFill>
                  <a:prstClr val="black"/>
                </a:solidFill>
              </a:rPr>
              <a:t>opportunities to get </a:t>
            </a:r>
            <a:r>
              <a:rPr lang="en-GB" sz="2800" b="1" dirty="0" smtClean="0">
                <a:solidFill>
                  <a:srgbClr val="FF0000"/>
                </a:solidFill>
              </a:rPr>
              <a:t>involved</a:t>
            </a:r>
            <a:r>
              <a:rPr lang="en-GB" sz="2800" dirty="0" smtClean="0">
                <a:solidFill>
                  <a:prstClr val="black"/>
                </a:solidFill>
              </a:rPr>
              <a:t> </a:t>
            </a:r>
            <a:r>
              <a:rPr lang="en-GB" sz="2800" dirty="0">
                <a:solidFill>
                  <a:prstClr val="black"/>
                </a:solidFill>
              </a:rPr>
              <a:t>with </a:t>
            </a:r>
            <a:r>
              <a:rPr lang="en-GB" sz="2800" dirty="0" smtClean="0">
                <a:solidFill>
                  <a:prstClr val="black"/>
                </a:solidFill>
              </a:rPr>
              <a:t>us.</a:t>
            </a:r>
            <a:endParaRPr lang="en-GB" sz="2800" dirty="0">
              <a:solidFill>
                <a:prstClr val="black"/>
              </a:solidFill>
            </a:endParaRPr>
          </a:p>
          <a:p>
            <a:pPr lvl="0">
              <a:spcBef>
                <a:spcPts val="1200"/>
              </a:spcBef>
              <a:spcAft>
                <a:spcPts val="1200"/>
              </a:spcAft>
            </a:pPr>
            <a:r>
              <a:rPr lang="en-GB" sz="2800" dirty="0">
                <a:solidFill>
                  <a:prstClr val="black"/>
                </a:solidFill>
              </a:rPr>
              <a:t>However, many of the principles are the same when working directly with researchers, other research funders, research bodies and charities.</a:t>
            </a:r>
          </a:p>
        </p:txBody>
      </p:sp>
      <p:pic>
        <p:nvPicPr>
          <p:cNvPr id="7" name="Picture 6" descr="Photo of interlinking hands" title="Involv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1" y="1813264"/>
            <a:ext cx="3206125" cy="1973000"/>
          </a:xfrm>
          <a:prstGeom prst="rect">
            <a:avLst/>
          </a:prstGeom>
        </p:spPr>
      </p:pic>
      <p:sp>
        <p:nvSpPr>
          <p:cNvPr id="3" name="Content Placeholder 2"/>
          <p:cNvSpPr>
            <a:spLocks noGrp="1"/>
          </p:cNvSpPr>
          <p:nvPr>
            <p:ph idx="1"/>
          </p:nvPr>
        </p:nvSpPr>
        <p:spPr>
          <a:xfrm>
            <a:off x="322674" y="1281824"/>
            <a:ext cx="3744000" cy="5212080"/>
          </a:xfrm>
          <a:ln>
            <a:solidFill>
              <a:schemeClr val="accent1">
                <a:lumMod val="60000"/>
                <a:lumOff val="40000"/>
              </a:schemeClr>
            </a:solidFill>
          </a:ln>
        </p:spPr>
        <p:txBody>
          <a:bodyPr wrap="square" lIns="108000" tIns="72000" rIns="90000" bIns="72000" numCol="1">
            <a:noAutofit/>
          </a:bodyPr>
          <a:lstStyle/>
          <a:p>
            <a:pPr marL="0" indent="0" algn="ctr">
              <a:lnSpc>
                <a:spcPct val="100000"/>
              </a:lnSpc>
              <a:buNone/>
            </a:pPr>
            <a:r>
              <a:rPr lang="en-US" b="1" dirty="0" smtClean="0">
                <a:solidFill>
                  <a:srgbClr val="FF0000"/>
                </a:solidFill>
              </a:rPr>
              <a:t>Involvement</a:t>
            </a:r>
            <a:endParaRPr lang="en-US" sz="2000" b="1" dirty="0">
              <a:solidFill>
                <a:srgbClr val="FF0000"/>
              </a:solidFill>
            </a:endParaRPr>
          </a:p>
          <a:p>
            <a:pPr marL="0" indent="0">
              <a:buNone/>
            </a:pPr>
            <a:endParaRPr lang="en-US" sz="2000" b="1" dirty="0" smtClean="0">
              <a:solidFill>
                <a:srgbClr val="FF0000"/>
              </a:solidFill>
            </a:endParaRP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Research </a:t>
            </a:r>
            <a:r>
              <a:rPr lang="en-US" sz="2000" dirty="0"/>
              <a:t>which is done </a:t>
            </a:r>
            <a:r>
              <a:rPr lang="en-US" sz="2000" b="1" i="1" dirty="0">
                <a:solidFill>
                  <a:srgbClr val="FF0000"/>
                </a:solidFill>
              </a:rPr>
              <a:t>with</a:t>
            </a:r>
            <a:r>
              <a:rPr lang="en-US" sz="2000" dirty="0"/>
              <a:t> or </a:t>
            </a:r>
            <a:r>
              <a:rPr lang="en-US" sz="2000" b="1" i="1" dirty="0">
                <a:solidFill>
                  <a:srgbClr val="FF0000"/>
                </a:solidFill>
              </a:rPr>
              <a:t>by</a:t>
            </a:r>
            <a:r>
              <a:rPr lang="en-US" sz="2000" dirty="0"/>
              <a:t> patients and the public, rather than </a:t>
            </a:r>
            <a:r>
              <a:rPr lang="en-US" sz="2000" b="1" i="1" dirty="0">
                <a:solidFill>
                  <a:srgbClr val="FF0000"/>
                </a:solidFill>
              </a:rPr>
              <a:t>to, for </a:t>
            </a:r>
            <a:r>
              <a:rPr lang="en-US" sz="2000" dirty="0"/>
              <a:t>or </a:t>
            </a:r>
            <a:r>
              <a:rPr lang="en-US" sz="2000" b="1" i="1" dirty="0">
                <a:solidFill>
                  <a:srgbClr val="FF0000"/>
                </a:solidFill>
              </a:rPr>
              <a:t>about</a:t>
            </a:r>
            <a:r>
              <a:rPr lang="en-US" sz="2000" dirty="0"/>
              <a:t> them.  </a:t>
            </a:r>
            <a:r>
              <a:rPr lang="en-US" sz="2000" dirty="0" smtClean="0"/>
              <a:t>It is an </a:t>
            </a:r>
            <a:r>
              <a:rPr lang="en-US" sz="2000" dirty="0"/>
              <a:t>active partnership between researchers and patients and the </a:t>
            </a:r>
            <a:r>
              <a:rPr lang="en-US" sz="2000" dirty="0" smtClean="0"/>
              <a:t>public. Patients </a:t>
            </a:r>
            <a:r>
              <a:rPr lang="en-US" sz="2000" dirty="0"/>
              <a:t>and the public are involved in </a:t>
            </a:r>
            <a:r>
              <a:rPr lang="en-US" sz="2000" dirty="0" smtClean="0"/>
              <a:t>key decisions throughout the </a:t>
            </a:r>
            <a:r>
              <a:rPr lang="en-US" sz="2000" smtClean="0"/>
              <a:t>research project </a:t>
            </a:r>
            <a:r>
              <a:rPr lang="en-US" sz="2000" dirty="0" smtClean="0"/>
              <a:t>life cycle. </a:t>
            </a:r>
            <a:endParaRPr lang="en-US" sz="2000" dirty="0"/>
          </a:p>
        </p:txBody>
      </p:sp>
      <p:sp>
        <p:nvSpPr>
          <p:cNvPr id="2" name="Title 1"/>
          <p:cNvSpPr>
            <a:spLocks noGrp="1"/>
          </p:cNvSpPr>
          <p:nvPr>
            <p:ph type="title"/>
          </p:nvPr>
        </p:nvSpPr>
        <p:spPr>
          <a:xfrm>
            <a:off x="449146" y="390429"/>
            <a:ext cx="10777048" cy="673100"/>
          </a:xfrm>
        </p:spPr>
        <p:txBody>
          <a:bodyPr>
            <a:noAutofit/>
          </a:bodyPr>
          <a:lstStyle/>
          <a:p>
            <a:r>
              <a:rPr lang="en-GB" sz="4000" dirty="0" smtClean="0"/>
              <a:t>2.7 Patient and public </a:t>
            </a:r>
            <a:r>
              <a:rPr lang="en-GB" sz="4000" dirty="0"/>
              <a:t>i</a:t>
            </a:r>
            <a:r>
              <a:rPr lang="en-GB" sz="4000" dirty="0" smtClean="0"/>
              <a:t>nvolvement (PPI) </a:t>
            </a:r>
            <a:endParaRPr lang="en-GB" sz="4000" dirty="0"/>
          </a:p>
        </p:txBody>
      </p:sp>
      <p:sp>
        <p:nvSpPr>
          <p:cNvPr id="13" name="Rectangle 12"/>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8822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quence of images of man thinking and then coming up with a solution" title="Man thin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620" y="4269740"/>
            <a:ext cx="7574280" cy="2331720"/>
          </a:xfrm>
          <a:prstGeom prst="rect">
            <a:avLst/>
          </a:prstGeom>
        </p:spPr>
      </p:pic>
      <p:sp>
        <p:nvSpPr>
          <p:cNvPr id="6" name="Rounded Rectangular Callout 5"/>
          <p:cNvSpPr/>
          <p:nvPr/>
        </p:nvSpPr>
        <p:spPr>
          <a:xfrm>
            <a:off x="2557801" y="1554480"/>
            <a:ext cx="9215099" cy="2051725"/>
          </a:xfrm>
          <a:prstGeom prst="wedgeRoundRectCallout">
            <a:avLst>
              <a:gd name="adj1" fmla="val -45402"/>
              <a:gd name="adj2" fmla="val 8632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lnSpc>
                <a:spcPct val="90000"/>
              </a:lnSpc>
              <a:spcBef>
                <a:spcPts val="1000"/>
              </a:spcBef>
            </a:pPr>
            <a:r>
              <a:rPr lang="en-US" sz="2400" dirty="0" smtClean="0">
                <a:solidFill>
                  <a:prstClr val="black"/>
                </a:solidFill>
              </a:rPr>
              <a:t>You </a:t>
            </a:r>
            <a:r>
              <a:rPr lang="en-US" sz="2400" dirty="0">
                <a:solidFill>
                  <a:prstClr val="black"/>
                </a:solidFill>
              </a:rPr>
              <a:t>bring your </a:t>
            </a:r>
            <a:r>
              <a:rPr lang="en-US" sz="2400" dirty="0" smtClean="0">
                <a:solidFill>
                  <a:prstClr val="black"/>
                </a:solidFill>
              </a:rPr>
              <a:t>point of view </a:t>
            </a:r>
            <a:r>
              <a:rPr lang="en-US" sz="2400" dirty="0">
                <a:solidFill>
                  <a:prstClr val="black"/>
                </a:solidFill>
              </a:rPr>
              <a:t>as a member of the public, </a:t>
            </a:r>
            <a:r>
              <a:rPr lang="en-US" sz="2400" dirty="0" smtClean="0">
                <a:solidFill>
                  <a:prstClr val="black"/>
                </a:solidFill>
              </a:rPr>
              <a:t>influenced </a:t>
            </a:r>
            <a:r>
              <a:rPr lang="en-US" sz="2400" dirty="0">
                <a:solidFill>
                  <a:prstClr val="black"/>
                </a:solidFill>
              </a:rPr>
              <a:t>by your knowledge and experience as a patient </a:t>
            </a:r>
            <a:r>
              <a:rPr lang="en-US" sz="2400" dirty="0" smtClean="0">
                <a:solidFill>
                  <a:prstClr val="black"/>
                </a:solidFill>
              </a:rPr>
              <a:t>or </a:t>
            </a:r>
            <a:r>
              <a:rPr lang="en-US" sz="2400" dirty="0" err="1">
                <a:solidFill>
                  <a:prstClr val="black"/>
                </a:solidFill>
              </a:rPr>
              <a:t>carer</a:t>
            </a:r>
            <a:r>
              <a:rPr lang="en-US" sz="2400" dirty="0">
                <a:solidFill>
                  <a:prstClr val="black"/>
                </a:solidFill>
              </a:rPr>
              <a:t> and as </a:t>
            </a:r>
            <a:r>
              <a:rPr lang="en-US" sz="2400" dirty="0" smtClean="0">
                <a:solidFill>
                  <a:prstClr val="black"/>
                </a:solidFill>
              </a:rPr>
              <a:t>someone who uses (or might use) </a:t>
            </a:r>
            <a:r>
              <a:rPr lang="en-US" sz="2400" dirty="0">
                <a:solidFill>
                  <a:prstClr val="black"/>
                </a:solidFill>
              </a:rPr>
              <a:t>services. Think about what experiences you have that you can tap into. Think about the issues that patients are concerned about, the issues that you may have dealt with. </a:t>
            </a:r>
          </a:p>
        </p:txBody>
      </p:sp>
      <p:pic>
        <p:nvPicPr>
          <p:cNvPr id="7" name="Picture 6" title="Silhouette of woman thinking"/>
          <p:cNvPicPr>
            <a:picLocks noChangeAspect="1"/>
          </p:cNvPicPr>
          <p:nvPr/>
        </p:nvPicPr>
        <p:blipFill rotWithShape="1">
          <a:blip r:embed="rId4" cstate="print">
            <a:extLst>
              <a:ext uri="{28A0092B-C50C-407E-A947-70E740481C1C}">
                <a14:useLocalDpi xmlns:a14="http://schemas.microsoft.com/office/drawing/2010/main" val="0"/>
              </a:ext>
            </a:extLst>
          </a:blip>
          <a:srcRect l="31747"/>
          <a:stretch/>
        </p:blipFill>
        <p:spPr>
          <a:xfrm flipH="1">
            <a:off x="88900" y="3686536"/>
            <a:ext cx="3164663" cy="3091132"/>
          </a:xfrm>
          <a:prstGeom prst="snipRoundRect">
            <a:avLst>
              <a:gd name="adj1" fmla="val 50000"/>
              <a:gd name="adj2" fmla="val 16667"/>
            </a:avLst>
          </a:prstGeom>
        </p:spPr>
      </p:pic>
      <p:sp>
        <p:nvSpPr>
          <p:cNvPr id="2" name="Title 1"/>
          <p:cNvSpPr>
            <a:spLocks noGrp="1"/>
          </p:cNvSpPr>
          <p:nvPr>
            <p:ph type="title"/>
          </p:nvPr>
        </p:nvSpPr>
        <p:spPr>
          <a:xfrm>
            <a:off x="710184" y="253750"/>
            <a:ext cx="11213592" cy="1325563"/>
          </a:xfrm>
        </p:spPr>
        <p:txBody>
          <a:bodyPr>
            <a:noAutofit/>
          </a:bodyPr>
          <a:lstStyle/>
          <a:p>
            <a:r>
              <a:rPr lang="en-US" sz="4000" dirty="0" smtClean="0"/>
              <a:t>2.8 What do I have to offer research? </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3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urgery team bending over pati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784223"/>
            <a:ext cx="4344924" cy="2895758"/>
          </a:xfrm>
          <a:prstGeom prst="rect">
            <a:avLst/>
          </a:prstGeom>
        </p:spPr>
      </p:pic>
      <p:sp>
        <p:nvSpPr>
          <p:cNvPr id="6" name="Rounded Rectangular Callout 5"/>
          <p:cNvSpPr/>
          <p:nvPr/>
        </p:nvSpPr>
        <p:spPr>
          <a:xfrm>
            <a:off x="2557801" y="1554480"/>
            <a:ext cx="9215099" cy="2051725"/>
          </a:xfrm>
          <a:prstGeom prst="wedgeRoundRectCallout">
            <a:avLst>
              <a:gd name="adj1" fmla="val -45402"/>
              <a:gd name="adj2" fmla="val 8632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lnSpc>
                <a:spcPct val="90000"/>
              </a:lnSpc>
              <a:spcBef>
                <a:spcPts val="1000"/>
              </a:spcBef>
            </a:pPr>
            <a:r>
              <a:rPr lang="en-US" sz="2400" dirty="0">
                <a:solidFill>
                  <a:prstClr val="black"/>
                </a:solidFill>
              </a:rPr>
              <a:t>Researchers want to learn from the knowledge you have gained from living with a condition, or through caring for someone with a condition. Your </a:t>
            </a:r>
            <a:r>
              <a:rPr lang="en-US" sz="2400" dirty="0" smtClean="0">
                <a:solidFill>
                  <a:prstClr val="black"/>
                </a:solidFill>
              </a:rPr>
              <a:t>experiences </a:t>
            </a:r>
            <a:r>
              <a:rPr lang="en-US" sz="2400" dirty="0">
                <a:solidFill>
                  <a:prstClr val="black"/>
                </a:solidFill>
              </a:rPr>
              <a:t>of being on the receiving end of health and social care can </a:t>
            </a:r>
            <a:r>
              <a:rPr lang="en-US" sz="2400" dirty="0" smtClean="0">
                <a:solidFill>
                  <a:prstClr val="black"/>
                </a:solidFill>
              </a:rPr>
              <a:t>affect how </a:t>
            </a:r>
            <a:r>
              <a:rPr lang="en-US" sz="2400" dirty="0">
                <a:solidFill>
                  <a:prstClr val="black"/>
                </a:solidFill>
              </a:rPr>
              <a:t>future research is </a:t>
            </a:r>
            <a:r>
              <a:rPr lang="en-US" sz="2400" dirty="0" smtClean="0">
                <a:solidFill>
                  <a:prstClr val="black"/>
                </a:solidFill>
              </a:rPr>
              <a:t>carried out which, in </a:t>
            </a:r>
            <a:r>
              <a:rPr lang="en-US" sz="2400" dirty="0">
                <a:solidFill>
                  <a:prstClr val="black"/>
                </a:solidFill>
              </a:rPr>
              <a:t>the </a:t>
            </a:r>
            <a:r>
              <a:rPr lang="en-US" sz="2400" dirty="0" smtClean="0">
                <a:solidFill>
                  <a:prstClr val="black"/>
                </a:solidFill>
              </a:rPr>
              <a:t>longer term</a:t>
            </a:r>
            <a:r>
              <a:rPr lang="en-US" sz="2400" dirty="0">
                <a:solidFill>
                  <a:prstClr val="black"/>
                </a:solidFill>
              </a:rPr>
              <a:t>, can help to shape and improve how care is provided. </a:t>
            </a:r>
          </a:p>
        </p:txBody>
      </p:sp>
      <p:pic>
        <p:nvPicPr>
          <p:cNvPr id="7" name="Picture 6" title="Silhouette of woman thinking"/>
          <p:cNvPicPr>
            <a:picLocks noChangeAspect="1"/>
          </p:cNvPicPr>
          <p:nvPr/>
        </p:nvPicPr>
        <p:blipFill rotWithShape="1">
          <a:blip r:embed="rId4" cstate="print">
            <a:extLst>
              <a:ext uri="{28A0092B-C50C-407E-A947-70E740481C1C}">
                <a14:useLocalDpi xmlns:a14="http://schemas.microsoft.com/office/drawing/2010/main" val="0"/>
              </a:ext>
            </a:extLst>
          </a:blip>
          <a:srcRect l="31747"/>
          <a:stretch/>
        </p:blipFill>
        <p:spPr>
          <a:xfrm flipH="1">
            <a:off x="88900" y="3686536"/>
            <a:ext cx="3164663" cy="3091132"/>
          </a:xfrm>
          <a:prstGeom prst="snipRoundRect">
            <a:avLst>
              <a:gd name="adj1" fmla="val 50000"/>
              <a:gd name="adj2" fmla="val 16667"/>
            </a:avLst>
          </a:prstGeom>
        </p:spPr>
      </p:pic>
      <p:sp>
        <p:nvSpPr>
          <p:cNvPr id="2" name="Title 1"/>
          <p:cNvSpPr>
            <a:spLocks noGrp="1"/>
          </p:cNvSpPr>
          <p:nvPr>
            <p:ph type="title"/>
          </p:nvPr>
        </p:nvSpPr>
        <p:spPr>
          <a:xfrm>
            <a:off x="710184" y="253750"/>
            <a:ext cx="11213592" cy="1325563"/>
          </a:xfrm>
        </p:spPr>
        <p:txBody>
          <a:bodyPr>
            <a:noAutofit/>
          </a:bodyPr>
          <a:lstStyle/>
          <a:p>
            <a:r>
              <a:rPr lang="en-US" sz="4000" dirty="0" smtClean="0"/>
              <a:t>2.8 What do I have to offer research? </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815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iverse group in informal discu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440" y="4104982"/>
            <a:ext cx="3393448" cy="2264981"/>
          </a:xfrm>
          <a:prstGeom prst="rect">
            <a:avLst/>
          </a:prstGeom>
        </p:spPr>
      </p:pic>
      <p:pic>
        <p:nvPicPr>
          <p:cNvPr id="3" name="Picture 2" title="Clinicians in discus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397" y="4094240"/>
            <a:ext cx="3383165" cy="2275723"/>
          </a:xfrm>
          <a:prstGeom prst="rect">
            <a:avLst/>
          </a:prstGeom>
        </p:spPr>
      </p:pic>
      <p:sp>
        <p:nvSpPr>
          <p:cNvPr id="6" name="Rounded Rectangular Callout 5"/>
          <p:cNvSpPr/>
          <p:nvPr/>
        </p:nvSpPr>
        <p:spPr>
          <a:xfrm>
            <a:off x="2557801" y="1554480"/>
            <a:ext cx="9215099" cy="2051725"/>
          </a:xfrm>
          <a:prstGeom prst="wedgeRoundRectCallout">
            <a:avLst>
              <a:gd name="adj1" fmla="val -45402"/>
              <a:gd name="adj2" fmla="val 8632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Bef>
                <a:spcPts val="1000"/>
              </a:spcBef>
            </a:pPr>
            <a:r>
              <a:rPr lang="en-US" sz="2400" dirty="0">
                <a:solidFill>
                  <a:prstClr val="black"/>
                </a:solidFill>
              </a:rPr>
              <a:t>Research is a team effort. As well as members of the public and patients, a range of people contribute to </a:t>
            </a:r>
            <a:r>
              <a:rPr lang="en-US" sz="2400" dirty="0" smtClean="0">
                <a:solidFill>
                  <a:prstClr val="black"/>
                </a:solidFill>
              </a:rPr>
              <a:t>developing </a:t>
            </a:r>
            <a:r>
              <a:rPr lang="en-US" sz="2400" dirty="0">
                <a:solidFill>
                  <a:prstClr val="black"/>
                </a:solidFill>
              </a:rPr>
              <a:t>and </a:t>
            </a:r>
            <a:r>
              <a:rPr lang="en-US" sz="2400" dirty="0" smtClean="0">
                <a:solidFill>
                  <a:prstClr val="black"/>
                </a:solidFill>
              </a:rPr>
              <a:t>carrying out research </a:t>
            </a:r>
            <a:r>
              <a:rPr lang="en-US" sz="2400" dirty="0">
                <a:solidFill>
                  <a:prstClr val="black"/>
                </a:solidFill>
              </a:rPr>
              <a:t>at various stages, including those with professional </a:t>
            </a:r>
            <a:r>
              <a:rPr lang="en-US" sz="2400" dirty="0" smtClean="0">
                <a:solidFill>
                  <a:prstClr val="black"/>
                </a:solidFill>
              </a:rPr>
              <a:t>expertise (for example, </a:t>
            </a:r>
            <a:r>
              <a:rPr lang="en-US" sz="2400" dirty="0">
                <a:solidFill>
                  <a:prstClr val="black"/>
                </a:solidFill>
              </a:rPr>
              <a:t>doctors, </a:t>
            </a:r>
            <a:r>
              <a:rPr lang="en-US" sz="2400" dirty="0" smtClean="0">
                <a:solidFill>
                  <a:prstClr val="black"/>
                </a:solidFill>
              </a:rPr>
              <a:t>nurses and </a:t>
            </a:r>
            <a:r>
              <a:rPr lang="en-US" sz="2400" dirty="0">
                <a:solidFill>
                  <a:prstClr val="black"/>
                </a:solidFill>
              </a:rPr>
              <a:t>service </a:t>
            </a:r>
            <a:r>
              <a:rPr lang="en-US" sz="2400" dirty="0" smtClean="0">
                <a:solidFill>
                  <a:prstClr val="black"/>
                </a:solidFill>
              </a:rPr>
              <a:t>managers) </a:t>
            </a:r>
            <a:r>
              <a:rPr lang="en-US" sz="2400" dirty="0">
                <a:solidFill>
                  <a:prstClr val="black"/>
                </a:solidFill>
              </a:rPr>
              <a:t>and scientific and research expertise (researchers, </a:t>
            </a:r>
            <a:r>
              <a:rPr lang="en-US" sz="2400" dirty="0" smtClean="0">
                <a:solidFill>
                  <a:prstClr val="black"/>
                </a:solidFill>
              </a:rPr>
              <a:t>statisticians and </a:t>
            </a:r>
            <a:r>
              <a:rPr lang="en-US" sz="2400" dirty="0">
                <a:solidFill>
                  <a:prstClr val="black"/>
                </a:solidFill>
              </a:rPr>
              <a:t>economists).  You bring a crucial viewpoint to the group</a:t>
            </a:r>
            <a:r>
              <a:rPr lang="en-US" sz="2400" dirty="0" smtClean="0">
                <a:solidFill>
                  <a:prstClr val="black"/>
                </a:solidFill>
              </a:rPr>
              <a:t>. </a:t>
            </a:r>
            <a:endParaRPr lang="en-US" sz="2400" dirty="0">
              <a:solidFill>
                <a:prstClr val="black"/>
              </a:solidFill>
            </a:endParaRPr>
          </a:p>
        </p:txBody>
      </p:sp>
      <p:pic>
        <p:nvPicPr>
          <p:cNvPr id="9" name="Picture 8" title="Silhouette of woman thinking"/>
          <p:cNvPicPr>
            <a:picLocks noChangeAspect="1"/>
          </p:cNvPicPr>
          <p:nvPr/>
        </p:nvPicPr>
        <p:blipFill rotWithShape="1">
          <a:blip r:embed="rId5" cstate="print">
            <a:extLst>
              <a:ext uri="{28A0092B-C50C-407E-A947-70E740481C1C}">
                <a14:useLocalDpi xmlns:a14="http://schemas.microsoft.com/office/drawing/2010/main" val="0"/>
              </a:ext>
            </a:extLst>
          </a:blip>
          <a:srcRect l="31747"/>
          <a:stretch/>
        </p:blipFill>
        <p:spPr>
          <a:xfrm flipH="1">
            <a:off x="88900" y="3686536"/>
            <a:ext cx="3164663" cy="3091132"/>
          </a:xfrm>
          <a:prstGeom prst="snipRoundRect">
            <a:avLst>
              <a:gd name="adj1" fmla="val 50000"/>
              <a:gd name="adj2" fmla="val 16667"/>
            </a:avLst>
          </a:prstGeom>
        </p:spPr>
      </p:pic>
      <p:sp>
        <p:nvSpPr>
          <p:cNvPr id="2" name="Title 1"/>
          <p:cNvSpPr>
            <a:spLocks noGrp="1"/>
          </p:cNvSpPr>
          <p:nvPr>
            <p:ph type="title"/>
          </p:nvPr>
        </p:nvSpPr>
        <p:spPr>
          <a:xfrm>
            <a:off x="710184" y="253750"/>
            <a:ext cx="11213592" cy="1325563"/>
          </a:xfrm>
        </p:spPr>
        <p:txBody>
          <a:bodyPr>
            <a:noAutofit/>
          </a:bodyPr>
          <a:lstStyle/>
          <a:p>
            <a:r>
              <a:rPr lang="en-US" sz="4000" dirty="0" smtClean="0"/>
              <a:t>2.8 What do I have to offer research? </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1487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of man thin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3804379"/>
            <a:ext cx="4651756" cy="2855446"/>
          </a:xfrm>
          <a:prstGeom prst="rect">
            <a:avLst/>
          </a:prstGeom>
        </p:spPr>
      </p:pic>
      <p:sp>
        <p:nvSpPr>
          <p:cNvPr id="6" name="Rounded Rectangular Callout 5"/>
          <p:cNvSpPr/>
          <p:nvPr/>
        </p:nvSpPr>
        <p:spPr>
          <a:xfrm>
            <a:off x="2557801" y="1554480"/>
            <a:ext cx="9215099" cy="2051725"/>
          </a:xfrm>
          <a:prstGeom prst="wedgeRoundRectCallout">
            <a:avLst>
              <a:gd name="adj1" fmla="val -45402"/>
              <a:gd name="adj2" fmla="val 8632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lnSpc>
                <a:spcPct val="90000"/>
              </a:lnSpc>
              <a:spcBef>
                <a:spcPts val="1000"/>
              </a:spcBef>
            </a:pPr>
            <a:r>
              <a:rPr lang="en-US" sz="2400" dirty="0">
                <a:solidFill>
                  <a:prstClr val="black"/>
                </a:solidFill>
              </a:rPr>
              <a:t>You may also be an interested member of the public who can bring a valuable, </a:t>
            </a:r>
            <a:r>
              <a:rPr lang="en-US" sz="2400" dirty="0" smtClean="0">
                <a:solidFill>
                  <a:prstClr val="black"/>
                </a:solidFill>
              </a:rPr>
              <a:t>common-sense point of view </a:t>
            </a:r>
            <a:r>
              <a:rPr lang="en-US" sz="2400" dirty="0">
                <a:solidFill>
                  <a:prstClr val="black"/>
                </a:solidFill>
              </a:rPr>
              <a:t>to the research plans. This is often called acting as a </a:t>
            </a:r>
            <a:r>
              <a:rPr lang="en-US" sz="2400" dirty="0" smtClean="0">
                <a:solidFill>
                  <a:prstClr val="black"/>
                </a:solidFill>
              </a:rPr>
              <a:t>‘critical friend’: a </a:t>
            </a:r>
            <a:r>
              <a:rPr lang="en-US" sz="2400" dirty="0">
                <a:solidFill>
                  <a:prstClr val="black"/>
                </a:solidFill>
              </a:rPr>
              <a:t>person who asks the ‘difficult’ </a:t>
            </a:r>
            <a:r>
              <a:rPr lang="en-US" sz="2400" dirty="0" smtClean="0">
                <a:solidFill>
                  <a:prstClr val="black"/>
                </a:solidFill>
              </a:rPr>
              <a:t>questions </a:t>
            </a:r>
            <a:r>
              <a:rPr lang="en-US" sz="2400" dirty="0">
                <a:solidFill>
                  <a:prstClr val="black"/>
                </a:solidFill>
              </a:rPr>
              <a:t>(and sometimes they can ask the obvious questions that nobody else has asked), but in a supportive and constructive way. You are working in partnership with the researchers.</a:t>
            </a:r>
            <a:endParaRPr lang="en-GB" sz="2400" dirty="0">
              <a:solidFill>
                <a:prstClr val="black"/>
              </a:solidFill>
            </a:endParaRPr>
          </a:p>
        </p:txBody>
      </p:sp>
      <p:pic>
        <p:nvPicPr>
          <p:cNvPr id="8" name="Picture 7" title="Silhouette of woman thinking"/>
          <p:cNvPicPr>
            <a:picLocks noChangeAspect="1"/>
          </p:cNvPicPr>
          <p:nvPr/>
        </p:nvPicPr>
        <p:blipFill rotWithShape="1">
          <a:blip r:embed="rId4" cstate="print">
            <a:extLst>
              <a:ext uri="{28A0092B-C50C-407E-A947-70E740481C1C}">
                <a14:useLocalDpi xmlns:a14="http://schemas.microsoft.com/office/drawing/2010/main" val="0"/>
              </a:ext>
            </a:extLst>
          </a:blip>
          <a:srcRect l="31747"/>
          <a:stretch/>
        </p:blipFill>
        <p:spPr>
          <a:xfrm flipH="1">
            <a:off x="88900" y="3686536"/>
            <a:ext cx="3164663" cy="3091132"/>
          </a:xfrm>
          <a:prstGeom prst="snipRoundRect">
            <a:avLst>
              <a:gd name="adj1" fmla="val 50000"/>
              <a:gd name="adj2" fmla="val 16667"/>
            </a:avLst>
          </a:prstGeom>
        </p:spPr>
      </p:pic>
      <p:sp>
        <p:nvSpPr>
          <p:cNvPr id="2" name="Title 1"/>
          <p:cNvSpPr>
            <a:spLocks noGrp="1"/>
          </p:cNvSpPr>
          <p:nvPr>
            <p:ph type="title"/>
          </p:nvPr>
        </p:nvSpPr>
        <p:spPr>
          <a:xfrm>
            <a:off x="710184" y="253750"/>
            <a:ext cx="11213592" cy="1325563"/>
          </a:xfrm>
        </p:spPr>
        <p:txBody>
          <a:bodyPr>
            <a:noAutofit/>
          </a:bodyPr>
          <a:lstStyle/>
          <a:p>
            <a:r>
              <a:rPr lang="en-US" sz="4000" dirty="0" smtClean="0"/>
              <a:t>2.8 What do I have to offer research? </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42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3. The </a:t>
            </a:r>
            <a:r>
              <a:rPr lang="en-US" sz="4000" dirty="0"/>
              <a:t>research </a:t>
            </a:r>
            <a:r>
              <a:rPr lang="en-US" sz="4000" dirty="0" smtClean="0"/>
              <a:t>project life cycle </a:t>
            </a:r>
            <a:r>
              <a:rPr lang="en-US" sz="4000" dirty="0"/>
              <a:t>and opportunities for </a:t>
            </a:r>
            <a:r>
              <a:rPr lang="en-US" sz="4000" dirty="0" smtClean="0"/>
              <a:t>PPI </a:t>
            </a:r>
            <a:endParaRPr lang="en-GB" sz="4000"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214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3783"/>
            <a:ext cx="10515600" cy="4193180"/>
          </a:xfrm>
        </p:spPr>
        <p:txBody>
          <a:bodyPr>
            <a:noAutofit/>
          </a:bodyPr>
          <a:lstStyle/>
          <a:p>
            <a:pPr>
              <a:buClr>
                <a:srgbClr val="76BC43"/>
              </a:buClr>
            </a:pPr>
            <a:r>
              <a:rPr lang="en-GB" dirty="0" smtClean="0"/>
              <a:t>There are many roles and opportunities.</a:t>
            </a:r>
          </a:p>
          <a:p>
            <a:pPr>
              <a:buClr>
                <a:srgbClr val="76BC43"/>
              </a:buClr>
            </a:pPr>
            <a:r>
              <a:rPr lang="en-GB" dirty="0" smtClean="0"/>
              <a:t>You may take part in a study (trying out the new treatment or service).</a:t>
            </a:r>
          </a:p>
          <a:p>
            <a:pPr>
              <a:buClr>
                <a:srgbClr val="76BC43"/>
              </a:buClr>
            </a:pPr>
            <a:r>
              <a:rPr lang="en-GB" dirty="0" smtClean="0"/>
              <a:t>You may advise on the research plans, how the research is managed and how the results are shared (known as dissemination).</a:t>
            </a:r>
          </a:p>
          <a:p>
            <a:pPr>
              <a:buClr>
                <a:srgbClr val="76BC43"/>
              </a:buClr>
            </a:pPr>
            <a:r>
              <a:rPr lang="en-GB" dirty="0" smtClean="0"/>
              <a:t>We will show you some of the roles in more detail as we go through the life cycle of a typical research project.</a:t>
            </a:r>
          </a:p>
          <a:p>
            <a:pPr>
              <a:buClr>
                <a:srgbClr val="76BC43"/>
              </a:buClr>
            </a:pPr>
            <a:r>
              <a:rPr lang="en-GB" dirty="0" smtClean="0"/>
              <a:t>At each stage we will describe the type of activities you might take part in as a public contributor.</a:t>
            </a:r>
          </a:p>
          <a:p>
            <a:endParaRPr lang="en-GB" dirty="0"/>
          </a:p>
        </p:txBody>
      </p:sp>
      <p:sp>
        <p:nvSpPr>
          <p:cNvPr id="2" name="Title 1"/>
          <p:cNvSpPr>
            <a:spLocks noGrp="1"/>
          </p:cNvSpPr>
          <p:nvPr>
            <p:ph type="title"/>
          </p:nvPr>
        </p:nvSpPr>
        <p:spPr>
          <a:xfrm>
            <a:off x="838200" y="365125"/>
            <a:ext cx="10515600" cy="1618658"/>
          </a:xfrm>
        </p:spPr>
        <p:txBody>
          <a:bodyPr>
            <a:noAutofit/>
          </a:bodyPr>
          <a:lstStyle/>
          <a:p>
            <a:r>
              <a:rPr lang="en-GB" sz="4000" dirty="0" smtClean="0"/>
              <a:t>3.2 What type of opportunities are there for patients, carers and service users in research?</a:t>
            </a:r>
            <a:endParaRPr lang="en-GB" sz="4000"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15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1. Us (the NIHR) and our purpose</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14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ircular Arrow 31"/>
          <p:cNvSpPr/>
          <p:nvPr/>
        </p:nvSpPr>
        <p:spPr>
          <a:xfrm rot="17285912">
            <a:off x="4513932" y="1366879"/>
            <a:ext cx="455680" cy="506599"/>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p:cNvSpPr/>
          <p:nvPr/>
        </p:nvSpPr>
        <p:spPr>
          <a:xfrm>
            <a:off x="2798384" y="1620179"/>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smtClean="0"/>
              <a:t>Monitoring and evaluating studies</a:t>
            </a:r>
            <a:endParaRPr lang="en-GB" sz="1600" dirty="0"/>
          </a:p>
        </p:txBody>
      </p:sp>
      <p:sp>
        <p:nvSpPr>
          <p:cNvPr id="41" name="Circular Arrow 31"/>
          <p:cNvSpPr/>
          <p:nvPr/>
        </p:nvSpPr>
        <p:spPr>
          <a:xfrm rot="17357237">
            <a:off x="2041725" y="2045029"/>
            <a:ext cx="455680" cy="506599"/>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603900" y="2545945"/>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Putting research into practice</a:t>
            </a:r>
            <a:endParaRPr lang="en-GB" sz="1600" dirty="0"/>
          </a:p>
        </p:txBody>
      </p:sp>
      <p:sp>
        <p:nvSpPr>
          <p:cNvPr id="40" name="Circular Arrow 31"/>
          <p:cNvSpPr/>
          <p:nvPr/>
        </p:nvSpPr>
        <p:spPr>
          <a:xfrm rot="13140017">
            <a:off x="501444" y="3657424"/>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p:cNvSpPr/>
          <p:nvPr/>
        </p:nvSpPr>
        <p:spPr>
          <a:xfrm>
            <a:off x="603900" y="4153191"/>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Sharing research</a:t>
            </a:r>
            <a:endParaRPr lang="en-GB" sz="1600" dirty="0"/>
          </a:p>
        </p:txBody>
      </p:sp>
      <p:sp>
        <p:nvSpPr>
          <p:cNvPr id="39" name="Circular Arrow 31"/>
          <p:cNvSpPr/>
          <p:nvPr/>
        </p:nvSpPr>
        <p:spPr>
          <a:xfrm rot="10119273">
            <a:off x="2217523" y="5163417"/>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Oval 11"/>
          <p:cNvSpPr/>
          <p:nvPr/>
        </p:nvSpPr>
        <p:spPr>
          <a:xfrm>
            <a:off x="2798385" y="5043292"/>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Carrying out the research</a:t>
            </a:r>
            <a:endParaRPr lang="en-GB" sz="1600" dirty="0"/>
          </a:p>
        </p:txBody>
      </p:sp>
      <p:sp>
        <p:nvSpPr>
          <p:cNvPr id="38" name="Circular Arrow 31"/>
          <p:cNvSpPr/>
          <p:nvPr/>
        </p:nvSpPr>
        <p:spPr>
          <a:xfrm rot="8667883">
            <a:off x="4519636" y="5925302"/>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5127812" y="5406703"/>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Managing research</a:t>
            </a:r>
            <a:endParaRPr lang="en-GB" sz="1600" dirty="0"/>
          </a:p>
        </p:txBody>
      </p:sp>
      <p:sp>
        <p:nvSpPr>
          <p:cNvPr id="37" name="Circular Arrow 31"/>
          <p:cNvSpPr/>
          <p:nvPr/>
        </p:nvSpPr>
        <p:spPr>
          <a:xfrm rot="7273501">
            <a:off x="7065651" y="5930538"/>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9"/>
          <p:cNvSpPr/>
          <p:nvPr/>
        </p:nvSpPr>
        <p:spPr>
          <a:xfrm>
            <a:off x="7457239" y="5043292"/>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Making funding decisions</a:t>
            </a:r>
            <a:endParaRPr lang="en-GB" sz="1600" dirty="0"/>
          </a:p>
        </p:txBody>
      </p:sp>
      <p:sp>
        <p:nvSpPr>
          <p:cNvPr id="36" name="Circular Arrow 31"/>
          <p:cNvSpPr/>
          <p:nvPr/>
        </p:nvSpPr>
        <p:spPr>
          <a:xfrm rot="6140619">
            <a:off x="9475318" y="5250024"/>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9611253" y="4153191"/>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Reviewing funding applications</a:t>
            </a:r>
            <a:endParaRPr lang="en-GB" sz="1600" dirty="0"/>
          </a:p>
        </p:txBody>
      </p:sp>
      <p:sp>
        <p:nvSpPr>
          <p:cNvPr id="35" name="Circular Arrow 31"/>
          <p:cNvSpPr/>
          <p:nvPr/>
        </p:nvSpPr>
        <p:spPr>
          <a:xfrm rot="3066836">
            <a:off x="11003958" y="3686375"/>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Oval 7"/>
          <p:cNvSpPr/>
          <p:nvPr/>
        </p:nvSpPr>
        <p:spPr>
          <a:xfrm>
            <a:off x="9611254" y="2575600"/>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Developing the funding grant proposal</a:t>
            </a:r>
            <a:endParaRPr lang="en-GB" sz="1600" dirty="0"/>
          </a:p>
        </p:txBody>
      </p:sp>
      <p:sp>
        <p:nvSpPr>
          <p:cNvPr id="34" name="Circular Arrow 31"/>
          <p:cNvSpPr/>
          <p:nvPr/>
        </p:nvSpPr>
        <p:spPr>
          <a:xfrm rot="20878044">
            <a:off x="9368060" y="2201153"/>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p:cNvSpPr/>
          <p:nvPr/>
        </p:nvSpPr>
        <p:spPr>
          <a:xfrm>
            <a:off x="7457238" y="1602547"/>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Designing research</a:t>
            </a:r>
            <a:endParaRPr lang="en-GB" sz="1600" dirty="0"/>
          </a:p>
        </p:txBody>
      </p:sp>
      <p:sp>
        <p:nvSpPr>
          <p:cNvPr id="32" name="Circular Arrow 31"/>
          <p:cNvSpPr/>
          <p:nvPr/>
        </p:nvSpPr>
        <p:spPr>
          <a:xfrm rot="19390550">
            <a:off x="7075378" y="1462259"/>
            <a:ext cx="486386" cy="48657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Oval 4"/>
          <p:cNvSpPr/>
          <p:nvPr/>
        </p:nvSpPr>
        <p:spPr>
          <a:xfrm>
            <a:off x="5127813" y="1206573"/>
            <a:ext cx="1795549" cy="113053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smtClean="0"/>
              <a:t>Identifying </a:t>
            </a:r>
          </a:p>
          <a:p>
            <a:pPr algn="ctr"/>
            <a:r>
              <a:rPr lang="en-GB" sz="1600" dirty="0" smtClean="0"/>
              <a:t>and prioritising research topics</a:t>
            </a:r>
            <a:endParaRPr lang="en-GB" sz="1600" dirty="0"/>
          </a:p>
        </p:txBody>
      </p:sp>
      <p:sp>
        <p:nvSpPr>
          <p:cNvPr id="3" name="Rectangle 2"/>
          <p:cNvSpPr/>
          <p:nvPr/>
        </p:nvSpPr>
        <p:spPr>
          <a:xfrm>
            <a:off x="2755986" y="3052330"/>
            <a:ext cx="6252462" cy="832869"/>
          </a:xfrm>
          <a:prstGeom prst="rect">
            <a:avLst/>
          </a:prstGeom>
        </p:spPr>
        <p:txBody>
          <a:bodyPr wrap="square">
            <a:noAutofit/>
          </a:bodyPr>
          <a:lstStyle/>
          <a:p>
            <a:pPr algn="ctr"/>
            <a:r>
              <a:rPr lang="en-GB" sz="2800" dirty="0" smtClean="0"/>
              <a:t>Click on each stage of the research project life cycle, to find out more about the different ways you might get involved in the process</a:t>
            </a:r>
            <a:endParaRPr lang="en-GB" sz="2800" dirty="0"/>
          </a:p>
        </p:txBody>
      </p:sp>
      <p:sp>
        <p:nvSpPr>
          <p:cNvPr id="26" name="Title 1"/>
          <p:cNvSpPr>
            <a:spLocks noGrp="1"/>
          </p:cNvSpPr>
          <p:nvPr>
            <p:ph type="title"/>
          </p:nvPr>
        </p:nvSpPr>
        <p:spPr>
          <a:xfrm>
            <a:off x="603900" y="205361"/>
            <a:ext cx="10515600" cy="1076420"/>
          </a:xfrm>
        </p:spPr>
        <p:txBody>
          <a:bodyPr>
            <a:noAutofit/>
          </a:bodyPr>
          <a:lstStyle/>
          <a:p>
            <a:r>
              <a:rPr lang="en-GB" sz="4000" dirty="0" smtClean="0"/>
              <a:t>3.2 Roles in the research project life cycle</a:t>
            </a:r>
            <a:endParaRPr lang="en-GB" sz="4000"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7789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96" y="1906293"/>
            <a:ext cx="10515600" cy="4270671"/>
          </a:xfrm>
        </p:spPr>
        <p:txBody>
          <a:bodyPr>
            <a:noAutofit/>
          </a:bodyPr>
          <a:lstStyle/>
          <a:p>
            <a:pPr algn="just">
              <a:spcAft>
                <a:spcPts val="300"/>
              </a:spcAft>
              <a:buClr>
                <a:srgbClr val="76BC43"/>
              </a:buClr>
            </a:pPr>
            <a:r>
              <a:rPr lang="en-GB" dirty="0" smtClean="0">
                <a:ea typeface="Calibri" panose="020F0502020204030204" pitchFamily="34" charset="0"/>
                <a:cs typeface="Times New Roman" panose="02020603050405020304" pitchFamily="18" charset="0"/>
              </a:rPr>
              <a:t>Work </a:t>
            </a:r>
            <a:r>
              <a:rPr lang="en-GB" dirty="0">
                <a:ea typeface="Calibri" panose="020F0502020204030204" pitchFamily="34" charset="0"/>
                <a:cs typeface="Times New Roman" panose="02020603050405020304" pitchFamily="18" charset="0"/>
              </a:rPr>
              <a:t>with researchers to identify topics for research.</a:t>
            </a:r>
          </a:p>
          <a:p>
            <a:pPr algn="just">
              <a:spcAft>
                <a:spcPts val="300"/>
              </a:spcAft>
              <a:buClr>
                <a:srgbClr val="76BC43"/>
              </a:buClr>
            </a:pPr>
            <a:r>
              <a:rPr lang="en-GB" dirty="0">
                <a:ea typeface="Calibri" panose="020F0502020204030204" pitchFamily="34" charset="0"/>
                <a:cs typeface="Times New Roman" panose="02020603050405020304" pitchFamily="18" charset="0"/>
              </a:rPr>
              <a:t>Be consulted about research topics and priorities important to you as a service </a:t>
            </a:r>
            <a:r>
              <a:rPr lang="en-GB" dirty="0" smtClean="0">
                <a:ea typeface="Calibri" panose="020F0502020204030204" pitchFamily="34" charset="0"/>
                <a:cs typeface="Times New Roman" panose="02020603050405020304" pitchFamily="18" charset="0"/>
              </a:rPr>
              <a:t>user or carer. You may be asked to review a research or commissioning brief which developed a research topic.</a:t>
            </a:r>
            <a:endParaRPr lang="en-GB" dirty="0">
              <a:ea typeface="Calibri" panose="020F0502020204030204" pitchFamily="34" charset="0"/>
              <a:cs typeface="Times New Roman" panose="02020603050405020304" pitchFamily="18" charset="0"/>
            </a:endParaRPr>
          </a:p>
          <a:p>
            <a:pPr algn="just">
              <a:spcAft>
                <a:spcPts val="300"/>
              </a:spcAft>
              <a:buClr>
                <a:srgbClr val="76BC43"/>
              </a:buClr>
            </a:pPr>
            <a:r>
              <a:rPr lang="en-GB" dirty="0" smtClean="0">
                <a:ea typeface="Calibri" panose="020F0502020204030204" pitchFamily="34" charset="0"/>
                <a:cs typeface="Times New Roman" panose="02020603050405020304" pitchFamily="18" charset="0"/>
              </a:rPr>
              <a:t>Help to guide </a:t>
            </a:r>
            <a:r>
              <a:rPr lang="en-GB" dirty="0">
                <a:ea typeface="Calibri" panose="020F0502020204030204" pitchFamily="34" charset="0"/>
                <a:cs typeface="Times New Roman" panose="02020603050405020304" pitchFamily="18" charset="0"/>
              </a:rPr>
              <a:t>research </a:t>
            </a:r>
            <a:r>
              <a:rPr lang="en-GB" dirty="0" smtClean="0">
                <a:ea typeface="Calibri" panose="020F0502020204030204" pitchFamily="34" charset="0"/>
                <a:cs typeface="Times New Roman" panose="02020603050405020304" pitchFamily="18" charset="0"/>
              </a:rPr>
              <a:t>priorities as a member of a local </a:t>
            </a:r>
            <a:r>
              <a:rPr lang="en-GB" dirty="0">
                <a:ea typeface="Calibri" panose="020F0502020204030204" pitchFamily="34" charset="0"/>
                <a:cs typeface="Times New Roman" panose="02020603050405020304" pitchFamily="18" charset="0"/>
              </a:rPr>
              <a:t>user </a:t>
            </a:r>
            <a:r>
              <a:rPr lang="en-GB" dirty="0" smtClean="0">
                <a:ea typeface="Calibri" panose="020F0502020204030204" pitchFamily="34" charset="0"/>
                <a:cs typeface="Times New Roman" panose="02020603050405020304" pitchFamily="18" charset="0"/>
              </a:rPr>
              <a:t>group </a:t>
            </a:r>
            <a:r>
              <a:rPr lang="en-GB" dirty="0">
                <a:ea typeface="Calibri" panose="020F0502020204030204" pitchFamily="34" charset="0"/>
                <a:cs typeface="Times New Roman" panose="02020603050405020304" pitchFamily="18" charset="0"/>
              </a:rPr>
              <a:t>or </a:t>
            </a:r>
            <a:r>
              <a:rPr lang="en-GB" dirty="0" smtClean="0">
                <a:ea typeface="Calibri" panose="020F0502020204030204" pitchFamily="34" charset="0"/>
                <a:cs typeface="Times New Roman" panose="02020603050405020304" pitchFamily="18" charset="0"/>
              </a:rPr>
              <a:t>organisation.</a:t>
            </a:r>
          </a:p>
          <a:p>
            <a:pPr algn="just">
              <a:spcAft>
                <a:spcPts val="300"/>
              </a:spcAft>
              <a:buClr>
                <a:srgbClr val="76BC43"/>
              </a:buClr>
            </a:pPr>
            <a:r>
              <a:rPr lang="en-US" dirty="0" smtClean="0">
                <a:ea typeface="Calibri" panose="020F0502020204030204" pitchFamily="34" charset="0"/>
                <a:cs typeface="Times New Roman" panose="02020603050405020304" pitchFamily="18" charset="0"/>
              </a:rPr>
              <a:t>Identify </a:t>
            </a:r>
            <a:r>
              <a:rPr lang="en-US" dirty="0">
                <a:ea typeface="Calibri" panose="020F0502020204030204" pitchFamily="34" charset="0"/>
                <a:cs typeface="Times New Roman" panose="02020603050405020304" pitchFamily="18" charset="0"/>
              </a:rPr>
              <a:t>topics for research </a:t>
            </a:r>
            <a:r>
              <a:rPr lang="en-US" dirty="0" smtClean="0">
                <a:ea typeface="Calibri" panose="020F0502020204030204" pitchFamily="34" charset="0"/>
                <a:cs typeface="Times New Roman" panose="02020603050405020304" pitchFamily="18" charset="0"/>
              </a:rPr>
              <a:t>yourself, </a:t>
            </a:r>
            <a:r>
              <a:rPr lang="en-US" dirty="0">
                <a:ea typeface="Calibri" panose="020F0502020204030204" pitchFamily="34" charset="0"/>
                <a:cs typeface="Times New Roman" panose="02020603050405020304" pitchFamily="18" charset="0"/>
              </a:rPr>
              <a:t>b</a:t>
            </a:r>
            <a:r>
              <a:rPr lang="en-US" dirty="0" smtClean="0">
                <a:ea typeface="Calibri" panose="020F0502020204030204" pitchFamily="34" charset="0"/>
                <a:cs typeface="Times New Roman" panose="02020603050405020304" pitchFamily="18" charset="0"/>
              </a:rPr>
              <a:t>ased </a:t>
            </a:r>
            <a:r>
              <a:rPr lang="en-US" dirty="0">
                <a:ea typeface="Calibri" panose="020F0502020204030204" pitchFamily="34" charset="0"/>
                <a:cs typeface="Times New Roman" panose="02020603050405020304" pitchFamily="18" charset="0"/>
              </a:rPr>
              <a:t>on your </a:t>
            </a:r>
            <a:r>
              <a:rPr lang="en-US" dirty="0" smtClean="0">
                <a:ea typeface="Calibri" panose="020F0502020204030204" pitchFamily="34" charset="0"/>
                <a:cs typeface="Times New Roman" panose="02020603050405020304" pitchFamily="18" charset="0"/>
              </a:rPr>
              <a:t>experiences </a:t>
            </a:r>
            <a:r>
              <a:rPr lang="en-US" dirty="0">
                <a:ea typeface="Calibri" panose="020F0502020204030204" pitchFamily="34" charset="0"/>
                <a:cs typeface="Times New Roman" panose="02020603050405020304" pitchFamily="18" charset="0"/>
              </a:rPr>
              <a:t>of health and social care. </a:t>
            </a:r>
            <a:endParaRPr lang="en-GB"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691896" y="290365"/>
            <a:ext cx="10515600" cy="1325563"/>
          </a:xfrm>
        </p:spPr>
        <p:txBody>
          <a:bodyPr>
            <a:noAutofit/>
          </a:bodyPr>
          <a:lstStyle/>
          <a:p>
            <a:r>
              <a:rPr lang="en-US" sz="4000" dirty="0" smtClean="0"/>
              <a:t>Identifying and </a:t>
            </a:r>
            <a:r>
              <a:rPr lang="en-US" sz="4000" dirty="0" err="1" smtClean="0"/>
              <a:t>prioritising</a:t>
            </a:r>
            <a:r>
              <a:rPr lang="en-US" sz="4000" dirty="0" smtClean="0"/>
              <a:t> research topics </a:t>
            </a:r>
            <a:r>
              <a:rPr lang="en-US" sz="3600" dirty="0" smtClean="0"/>
              <a:t/>
            </a:r>
            <a:br>
              <a:rPr lang="en-US" sz="3600" dirty="0" smtClean="0"/>
            </a:br>
            <a:r>
              <a:rPr lang="en-US" sz="3200" dirty="0" smtClean="0"/>
              <a:t>- </a:t>
            </a:r>
            <a:r>
              <a:rPr lang="en-US" sz="3200" i="1" dirty="0" smtClean="0"/>
              <a:t>this could include topics never researched before</a:t>
            </a:r>
            <a:endParaRPr lang="en-GB" sz="3200" i="1"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205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088" y="1589152"/>
            <a:ext cx="11487912" cy="4351338"/>
          </a:xfrm>
        </p:spPr>
        <p:txBody>
          <a:bodyPr>
            <a:noAutofit/>
          </a:bodyPr>
          <a:lstStyle/>
          <a:p>
            <a:pPr>
              <a:buClr>
                <a:srgbClr val="76BC43"/>
              </a:buClr>
            </a:pPr>
            <a:r>
              <a:rPr lang="en-US" dirty="0" smtClean="0"/>
              <a:t>Do you support the research question?  Is it relevant?  People who have been through a particular experience </a:t>
            </a:r>
            <a:r>
              <a:rPr lang="en-US" dirty="0"/>
              <a:t>often know best what is most important to </a:t>
            </a:r>
            <a:r>
              <a:rPr lang="en-US" dirty="0" smtClean="0"/>
              <a:t>patients or </a:t>
            </a:r>
            <a:r>
              <a:rPr lang="en-US" dirty="0" err="1" smtClean="0"/>
              <a:t>carers</a:t>
            </a:r>
            <a:r>
              <a:rPr lang="en-US" dirty="0" smtClean="0"/>
              <a:t>.</a:t>
            </a:r>
            <a:endParaRPr lang="en-US" dirty="0"/>
          </a:p>
          <a:p>
            <a:pPr>
              <a:buClr>
                <a:srgbClr val="76BC43"/>
              </a:buClr>
            </a:pPr>
            <a:r>
              <a:rPr lang="en-US" dirty="0" smtClean="0"/>
              <a:t>Make sure </a:t>
            </a:r>
            <a:r>
              <a:rPr lang="en-US" dirty="0"/>
              <a:t>the research methods proposed are appropriate for patients </a:t>
            </a:r>
            <a:r>
              <a:rPr lang="en-US" dirty="0" smtClean="0"/>
              <a:t>- you </a:t>
            </a:r>
            <a:r>
              <a:rPr lang="en-US" dirty="0"/>
              <a:t>might spot something </a:t>
            </a:r>
            <a:r>
              <a:rPr lang="en-US" dirty="0" smtClean="0"/>
              <a:t>where </a:t>
            </a:r>
            <a:r>
              <a:rPr lang="en-US" dirty="0"/>
              <a:t>you will know straight away that patients are unable to </a:t>
            </a:r>
            <a:r>
              <a:rPr lang="en-US" dirty="0" smtClean="0"/>
              <a:t>take part </a:t>
            </a:r>
            <a:r>
              <a:rPr lang="en-US" dirty="0"/>
              <a:t>because of their condition </a:t>
            </a:r>
            <a:r>
              <a:rPr lang="en-US" dirty="0" smtClean="0"/>
              <a:t>or </a:t>
            </a:r>
            <a:r>
              <a:rPr lang="en-US" dirty="0"/>
              <a:t>the methods </a:t>
            </a:r>
            <a:r>
              <a:rPr lang="en-US" dirty="0" smtClean="0"/>
              <a:t>suggested. </a:t>
            </a:r>
            <a:endParaRPr lang="en-US" dirty="0"/>
          </a:p>
          <a:p>
            <a:pPr>
              <a:buClr>
                <a:srgbClr val="76BC43"/>
              </a:buClr>
            </a:pPr>
            <a:r>
              <a:rPr lang="en-US" dirty="0" smtClean="0"/>
              <a:t>Help to create </a:t>
            </a:r>
            <a:r>
              <a:rPr lang="en-US" dirty="0"/>
              <a:t>a recruitment </a:t>
            </a:r>
            <a:r>
              <a:rPr lang="en-US" dirty="0" smtClean="0"/>
              <a:t>plan and promote the study. How </a:t>
            </a:r>
            <a:r>
              <a:rPr lang="en-US" dirty="0"/>
              <a:t>will patients take part and why would they want to? </a:t>
            </a:r>
            <a:endParaRPr lang="en-US" dirty="0" smtClean="0"/>
          </a:p>
          <a:p>
            <a:pPr>
              <a:buClr>
                <a:srgbClr val="76BC43"/>
              </a:buClr>
            </a:pPr>
            <a:r>
              <a:rPr lang="en-US" dirty="0" smtClean="0"/>
              <a:t>Comment on the proposed </a:t>
            </a:r>
            <a:r>
              <a:rPr lang="en-US" dirty="0"/>
              <a:t>patient questionnaires and </a:t>
            </a:r>
            <a:r>
              <a:rPr lang="en-US" dirty="0" smtClean="0"/>
              <a:t>methods of  collecting information. </a:t>
            </a:r>
            <a:r>
              <a:rPr lang="en-US" dirty="0"/>
              <a:t>Are the </a:t>
            </a:r>
            <a:r>
              <a:rPr lang="en-US" dirty="0" smtClean="0"/>
              <a:t>questions </a:t>
            </a:r>
            <a:r>
              <a:rPr lang="en-US" dirty="0"/>
              <a:t>appropriate and </a:t>
            </a:r>
            <a:r>
              <a:rPr lang="en-US" dirty="0" smtClean="0"/>
              <a:t>easy to understand? </a:t>
            </a:r>
            <a:r>
              <a:rPr lang="en-US" dirty="0"/>
              <a:t>Would any of the questions upset you?  If so, are they likely to upset </a:t>
            </a:r>
            <a:r>
              <a:rPr lang="en-US" dirty="0" smtClean="0"/>
              <a:t>patients or people taking part in the research?</a:t>
            </a:r>
            <a:endParaRPr lang="en-US" dirty="0"/>
          </a:p>
          <a:p>
            <a:pPr marL="0" indent="0">
              <a:buNone/>
            </a:pPr>
            <a:endParaRPr lang="en-US" dirty="0"/>
          </a:p>
          <a:p>
            <a:endParaRPr lang="en-GB" dirty="0"/>
          </a:p>
        </p:txBody>
      </p:sp>
      <p:sp>
        <p:nvSpPr>
          <p:cNvPr id="2" name="Title 1"/>
          <p:cNvSpPr>
            <a:spLocks noGrp="1"/>
          </p:cNvSpPr>
          <p:nvPr>
            <p:ph type="title"/>
          </p:nvPr>
        </p:nvSpPr>
        <p:spPr>
          <a:xfrm>
            <a:off x="704088" y="263589"/>
            <a:ext cx="10515600" cy="1325563"/>
          </a:xfrm>
        </p:spPr>
        <p:txBody>
          <a:bodyPr>
            <a:noAutofit/>
          </a:bodyPr>
          <a:lstStyle/>
          <a:p>
            <a:r>
              <a:rPr lang="en-US" sz="4000" dirty="0" smtClean="0"/>
              <a:t>Designing research</a:t>
            </a:r>
            <a:br>
              <a:rPr lang="en-US" sz="4000" dirty="0" smtClean="0"/>
            </a:br>
            <a:r>
              <a:rPr lang="en-US" sz="3200" dirty="0" smtClean="0"/>
              <a:t>- </a:t>
            </a:r>
            <a:r>
              <a:rPr lang="en-US" sz="3200" i="1" dirty="0" smtClean="0"/>
              <a:t>how </a:t>
            </a:r>
            <a:r>
              <a:rPr lang="en-US" sz="3200" i="1" dirty="0"/>
              <a:t>the research is going to be carried </a:t>
            </a:r>
            <a:r>
              <a:rPr lang="en-US" sz="3200" i="1" dirty="0" smtClean="0"/>
              <a:t>out</a:t>
            </a:r>
            <a:endParaRPr lang="en-GB" sz="3200" i="1"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2409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46" y="1880489"/>
            <a:ext cx="11833654" cy="4637168"/>
          </a:xfrm>
        </p:spPr>
        <p:txBody>
          <a:bodyPr>
            <a:noAutofit/>
          </a:bodyPr>
          <a:lstStyle/>
          <a:p>
            <a:pPr>
              <a:buClr>
                <a:srgbClr val="76BC43"/>
              </a:buClr>
            </a:pPr>
            <a:r>
              <a:rPr lang="en-US" dirty="0" smtClean="0"/>
              <a:t>Help </a:t>
            </a:r>
            <a:r>
              <a:rPr lang="en-US" dirty="0"/>
              <a:t>to </a:t>
            </a:r>
            <a:r>
              <a:rPr lang="en-US" dirty="0" smtClean="0"/>
              <a:t>make sure </a:t>
            </a:r>
            <a:r>
              <a:rPr lang="en-US" dirty="0"/>
              <a:t>that the </a:t>
            </a:r>
            <a:r>
              <a:rPr lang="en-US" dirty="0" smtClean="0"/>
              <a:t>proposed research </a:t>
            </a:r>
            <a:r>
              <a:rPr lang="en-US" dirty="0"/>
              <a:t>and </a:t>
            </a:r>
            <a:r>
              <a:rPr lang="en-US" dirty="0" smtClean="0"/>
              <a:t>methods chosen are ethical – will the research respect </a:t>
            </a:r>
            <a:r>
              <a:rPr lang="en-US" dirty="0"/>
              <a:t>the dignity, rights, safety and well-being of the people who take </a:t>
            </a:r>
            <a:r>
              <a:rPr lang="en-US" dirty="0" smtClean="0"/>
              <a:t>part?</a:t>
            </a:r>
            <a:endParaRPr lang="en-US" dirty="0"/>
          </a:p>
          <a:p>
            <a:pPr>
              <a:buClr>
                <a:srgbClr val="76BC43"/>
              </a:buClr>
            </a:pPr>
            <a:r>
              <a:rPr lang="en-US" dirty="0"/>
              <a:t>Suggest and advise where </a:t>
            </a:r>
            <a:r>
              <a:rPr lang="en-US" dirty="0" smtClean="0"/>
              <a:t>patients or the public </a:t>
            </a:r>
            <a:r>
              <a:rPr lang="en-US" dirty="0"/>
              <a:t>could be involved.</a:t>
            </a:r>
          </a:p>
          <a:p>
            <a:pPr>
              <a:buClr>
                <a:srgbClr val="76BC43"/>
              </a:buClr>
            </a:pPr>
            <a:r>
              <a:rPr lang="en-US" dirty="0"/>
              <a:t>Comment on the p</a:t>
            </a:r>
            <a:r>
              <a:rPr lang="en-US" dirty="0" smtClean="0"/>
              <a:t>lain English </a:t>
            </a:r>
            <a:r>
              <a:rPr lang="en-US" dirty="0"/>
              <a:t>s</a:t>
            </a:r>
            <a:r>
              <a:rPr lang="en-US" dirty="0" smtClean="0"/>
              <a:t>ummary</a:t>
            </a:r>
            <a:r>
              <a:rPr lang="en-US" dirty="0"/>
              <a:t>: Is it easy to understand? Does it give all the information it needs to?  </a:t>
            </a:r>
          </a:p>
          <a:p>
            <a:pPr>
              <a:buClr>
                <a:srgbClr val="76BC43"/>
              </a:buClr>
            </a:pPr>
            <a:r>
              <a:rPr lang="en-US" dirty="0" smtClean="0"/>
              <a:t>Help </a:t>
            </a:r>
            <a:r>
              <a:rPr lang="en-US" dirty="0"/>
              <a:t>identify the appropriate measurement tools to answer the research question</a:t>
            </a:r>
            <a:r>
              <a:rPr lang="en-US" dirty="0" smtClean="0"/>
              <a:t>. For example, is length of life as important as quality of life with your condition?</a:t>
            </a:r>
            <a:endParaRPr lang="en-US" dirty="0"/>
          </a:p>
          <a:p>
            <a:pPr>
              <a:buClr>
                <a:srgbClr val="76BC43"/>
              </a:buClr>
            </a:pPr>
            <a:r>
              <a:rPr lang="en-US" dirty="0"/>
              <a:t>Raise awareness </a:t>
            </a:r>
            <a:r>
              <a:rPr lang="en-US" dirty="0" smtClean="0"/>
              <a:t>of </a:t>
            </a:r>
            <a:r>
              <a:rPr lang="en-US" dirty="0"/>
              <a:t>likely </a:t>
            </a:r>
            <a:r>
              <a:rPr lang="en-US" dirty="0" smtClean="0"/>
              <a:t>costs or difficulties in involving the public. Is the bid for funding appropriate?  Will people taking part be properly reimbursed? </a:t>
            </a:r>
            <a:endParaRPr lang="en-US" dirty="0"/>
          </a:p>
        </p:txBody>
      </p:sp>
      <p:sp>
        <p:nvSpPr>
          <p:cNvPr id="2" name="Title 1"/>
          <p:cNvSpPr>
            <a:spLocks noGrp="1"/>
          </p:cNvSpPr>
          <p:nvPr>
            <p:ph type="title"/>
          </p:nvPr>
        </p:nvSpPr>
        <p:spPr>
          <a:xfrm>
            <a:off x="722376" y="741114"/>
            <a:ext cx="10515600" cy="1325563"/>
          </a:xfrm>
        </p:spPr>
        <p:txBody>
          <a:bodyPr>
            <a:noAutofit/>
          </a:bodyPr>
          <a:lstStyle/>
          <a:p>
            <a:r>
              <a:rPr lang="en-US" sz="4000" dirty="0" smtClean="0"/>
              <a:t>Developing the funding grant proposal </a:t>
            </a:r>
            <a:br>
              <a:rPr lang="en-US" sz="4000" dirty="0" smtClean="0"/>
            </a:br>
            <a:r>
              <a:rPr lang="en-US" sz="3200" i="1" dirty="0" smtClean="0"/>
              <a:t>- for example, helping </a:t>
            </a:r>
            <a:r>
              <a:rPr lang="en-US" sz="3200" i="1" dirty="0"/>
              <a:t>to write the document which will ask for the money to fund the </a:t>
            </a:r>
            <a:r>
              <a:rPr lang="en-US" sz="3200" i="1" dirty="0" smtClean="0"/>
              <a:t>project</a:t>
            </a:r>
            <a:r>
              <a:rPr lang="en-US" dirty="0"/>
              <a:t/>
            </a:r>
            <a:br>
              <a:rPr lang="en-US" dirty="0"/>
            </a:br>
            <a:endParaRPr lang="en-GB"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202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81" y="1927654"/>
            <a:ext cx="12077247" cy="4468765"/>
          </a:xfrm>
        </p:spPr>
        <p:txBody>
          <a:bodyPr>
            <a:noAutofit/>
          </a:bodyPr>
          <a:lstStyle/>
          <a:p>
            <a:pPr>
              <a:buClr>
                <a:srgbClr val="76BC43"/>
              </a:buClr>
            </a:pPr>
            <a:r>
              <a:rPr lang="en-US" dirty="0" smtClean="0"/>
              <a:t>Public reviewers assess how relevant and acceptable research is and assess </a:t>
            </a:r>
            <a:r>
              <a:rPr lang="en-US" dirty="0"/>
              <a:t>PPI methods in applications for research </a:t>
            </a:r>
            <a:r>
              <a:rPr lang="en-US" dirty="0" smtClean="0"/>
              <a:t>funding.</a:t>
            </a:r>
          </a:p>
          <a:p>
            <a:pPr>
              <a:buClr>
                <a:srgbClr val="76BC43"/>
              </a:buClr>
            </a:pPr>
            <a:r>
              <a:rPr lang="en-US" dirty="0" smtClean="0"/>
              <a:t>Reviews </a:t>
            </a:r>
            <a:r>
              <a:rPr lang="en-US" dirty="0"/>
              <a:t>are an important part of how research funding </a:t>
            </a:r>
            <a:r>
              <a:rPr lang="en-US" dirty="0" smtClean="0"/>
              <a:t>decisions </a:t>
            </a:r>
            <a:r>
              <a:rPr lang="en-US" dirty="0"/>
              <a:t>are made. They can:</a:t>
            </a:r>
          </a:p>
          <a:p>
            <a:pPr marL="1028700" lvl="1" indent="-571500">
              <a:buClr>
                <a:srgbClr val="76BC43"/>
              </a:buClr>
              <a:buFont typeface="+mj-lt"/>
              <a:buAutoNum type="alphaLcPeriod"/>
            </a:pPr>
            <a:r>
              <a:rPr lang="en-US" sz="2800" dirty="0"/>
              <a:t>i</a:t>
            </a:r>
            <a:r>
              <a:rPr lang="en-US" sz="2800" dirty="0" smtClean="0"/>
              <a:t>nfluence how research funders make their decisions (your </a:t>
            </a:r>
            <a:r>
              <a:rPr lang="en-US" sz="2800" dirty="0"/>
              <a:t>views help the </a:t>
            </a:r>
            <a:r>
              <a:rPr lang="en-US" sz="2800" dirty="0" smtClean="0"/>
              <a:t>funding advisory committees </a:t>
            </a:r>
            <a:r>
              <a:rPr lang="en-US" sz="2800" dirty="0"/>
              <a:t>decide what should be funded, </a:t>
            </a:r>
            <a:r>
              <a:rPr lang="en-US" sz="2800" dirty="0" smtClean="0"/>
              <a:t>and </a:t>
            </a:r>
            <a:r>
              <a:rPr lang="en-US" sz="2800" dirty="0"/>
              <a:t>whether the research proposals need to be changed to </a:t>
            </a:r>
            <a:r>
              <a:rPr lang="en-US" sz="2800" dirty="0" smtClean="0"/>
              <a:t>better suit patients); </a:t>
            </a:r>
          </a:p>
          <a:p>
            <a:pPr marL="1028700" lvl="1" indent="-571500">
              <a:buClr>
                <a:srgbClr val="76BC43"/>
              </a:buClr>
              <a:buFont typeface="+mj-lt"/>
              <a:buAutoNum type="alphaLcPeriod"/>
            </a:pPr>
            <a:r>
              <a:rPr lang="en-US" sz="2800" dirty="0" smtClean="0"/>
              <a:t>provide those applying for funding (the researchers) with feedback, including an assessment of the strengths and weaknesses of their research plans; and</a:t>
            </a:r>
          </a:p>
          <a:p>
            <a:pPr marL="1028700" lvl="1" indent="-571500">
              <a:buClr>
                <a:srgbClr val="76BC43"/>
              </a:buClr>
              <a:buFont typeface="+mj-lt"/>
              <a:buAutoNum type="alphaLcPeriod"/>
            </a:pPr>
            <a:r>
              <a:rPr lang="en-US" sz="2800" dirty="0"/>
              <a:t>m</a:t>
            </a:r>
            <a:r>
              <a:rPr lang="en-US" sz="2800" dirty="0" smtClean="0"/>
              <a:t>ake sure </a:t>
            </a:r>
            <a:r>
              <a:rPr lang="en-US" sz="2800" dirty="0"/>
              <a:t>that the proposed research is needed </a:t>
            </a:r>
            <a:r>
              <a:rPr lang="en-US" sz="2800" dirty="0" smtClean="0"/>
              <a:t>and is important.</a:t>
            </a:r>
            <a:endParaRPr lang="en-US" sz="2800" dirty="0"/>
          </a:p>
          <a:p>
            <a:endParaRPr lang="en-GB" dirty="0"/>
          </a:p>
        </p:txBody>
      </p:sp>
      <p:sp>
        <p:nvSpPr>
          <p:cNvPr id="2" name="Title 1"/>
          <p:cNvSpPr>
            <a:spLocks noGrp="1"/>
          </p:cNvSpPr>
          <p:nvPr>
            <p:ph type="title"/>
          </p:nvPr>
        </p:nvSpPr>
        <p:spPr>
          <a:xfrm>
            <a:off x="682751" y="359759"/>
            <a:ext cx="11253875" cy="1325563"/>
          </a:xfrm>
        </p:spPr>
        <p:txBody>
          <a:bodyPr>
            <a:noAutofit/>
          </a:bodyPr>
          <a:lstStyle/>
          <a:p>
            <a:r>
              <a:rPr lang="en-US" sz="4000" dirty="0" smtClean="0"/>
              <a:t>Reviewing </a:t>
            </a:r>
            <a:r>
              <a:rPr lang="en-US" sz="4000" dirty="0"/>
              <a:t>funding </a:t>
            </a:r>
            <a:r>
              <a:rPr lang="en-US" sz="4000" dirty="0" smtClean="0"/>
              <a:t>applications</a:t>
            </a:r>
            <a:br>
              <a:rPr lang="en-US" sz="4000" dirty="0" smtClean="0"/>
            </a:br>
            <a:r>
              <a:rPr lang="en-US" sz="3200" dirty="0" smtClean="0"/>
              <a:t>- </a:t>
            </a:r>
            <a:r>
              <a:rPr lang="en-US" sz="3200" i="1" dirty="0" smtClean="0"/>
              <a:t>taking part in assessing</a:t>
            </a:r>
            <a:endParaRPr lang="en-GB" sz="3200"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5618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96" y="2135251"/>
            <a:ext cx="10515600" cy="4351338"/>
          </a:xfrm>
        </p:spPr>
        <p:txBody>
          <a:bodyPr>
            <a:noAutofit/>
          </a:bodyPr>
          <a:lstStyle/>
          <a:p>
            <a:pPr>
              <a:buClr>
                <a:srgbClr val="76BC43"/>
              </a:buClr>
            </a:pPr>
            <a:r>
              <a:rPr lang="en-US" dirty="0" smtClean="0"/>
              <a:t>Help review a group of complex research applications, give feedback to researchers and decide </a:t>
            </a:r>
            <a:r>
              <a:rPr lang="en-US" dirty="0"/>
              <a:t>which </a:t>
            </a:r>
            <a:r>
              <a:rPr lang="en-US" dirty="0" smtClean="0"/>
              <a:t>studies to fund. In some cases, the committee members also interview the people applying for funding (the researchers).</a:t>
            </a:r>
          </a:p>
          <a:p>
            <a:pPr>
              <a:buClr>
                <a:srgbClr val="76BC43"/>
              </a:buClr>
            </a:pPr>
            <a:r>
              <a:rPr lang="en-US" dirty="0" smtClean="0"/>
              <a:t>Note that we may also refer to funding advisory committees as funding panels or boards. </a:t>
            </a:r>
          </a:p>
          <a:p>
            <a:pPr>
              <a:buClr>
                <a:srgbClr val="76BC43"/>
              </a:buClr>
            </a:pPr>
            <a:r>
              <a:rPr lang="en-US" dirty="0" smtClean="0"/>
              <a:t>There are usually two or three public members on these advisory committees along with professionals and academics with different areas of expertise.</a:t>
            </a:r>
          </a:p>
          <a:p>
            <a:endParaRPr lang="en-GB" dirty="0"/>
          </a:p>
        </p:txBody>
      </p:sp>
      <p:sp>
        <p:nvSpPr>
          <p:cNvPr id="2" name="Title 1"/>
          <p:cNvSpPr>
            <a:spLocks noGrp="1"/>
          </p:cNvSpPr>
          <p:nvPr>
            <p:ph type="title"/>
          </p:nvPr>
        </p:nvSpPr>
        <p:spPr>
          <a:xfrm>
            <a:off x="691896" y="459073"/>
            <a:ext cx="10515600" cy="1325563"/>
          </a:xfrm>
        </p:spPr>
        <p:txBody>
          <a:bodyPr>
            <a:noAutofit/>
          </a:bodyPr>
          <a:lstStyle/>
          <a:p>
            <a:r>
              <a:rPr lang="en-US" sz="4000" dirty="0" smtClean="0"/>
              <a:t>Making </a:t>
            </a:r>
            <a:r>
              <a:rPr lang="en-US" sz="4000" dirty="0"/>
              <a:t>funding </a:t>
            </a:r>
            <a:r>
              <a:rPr lang="en-US" sz="4000" dirty="0" smtClean="0"/>
              <a:t>decisions</a:t>
            </a:r>
            <a:br>
              <a:rPr lang="en-US" sz="4000" dirty="0" smtClean="0"/>
            </a:br>
            <a:r>
              <a:rPr lang="en-US" sz="3200" i="1" dirty="0" smtClean="0"/>
              <a:t>- being a member of an advisory committee which decides which research to fund</a:t>
            </a:r>
            <a:endParaRPr lang="en-GB" sz="3200" i="1"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643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96" y="1799781"/>
            <a:ext cx="10515600" cy="4351338"/>
          </a:xfrm>
        </p:spPr>
        <p:txBody>
          <a:bodyPr>
            <a:noAutofit/>
          </a:bodyPr>
          <a:lstStyle/>
          <a:p>
            <a:pPr marL="0" indent="0">
              <a:buNone/>
            </a:pPr>
            <a:r>
              <a:rPr lang="en-US" dirty="0" smtClean="0"/>
              <a:t>Involving </a:t>
            </a:r>
            <a:r>
              <a:rPr lang="en-US" dirty="0"/>
              <a:t>members of the public in managing research can help to </a:t>
            </a:r>
            <a:r>
              <a:rPr lang="en-US" dirty="0" smtClean="0"/>
              <a:t>make sure that:</a:t>
            </a:r>
            <a:endParaRPr lang="en-US" dirty="0"/>
          </a:p>
          <a:p>
            <a:r>
              <a:rPr lang="en-US" dirty="0" smtClean="0"/>
              <a:t>a </a:t>
            </a:r>
            <a:r>
              <a:rPr lang="en-US" dirty="0"/>
              <a:t>public </a:t>
            </a:r>
            <a:r>
              <a:rPr lang="en-US" dirty="0" smtClean="0"/>
              <a:t>point of view is available </a:t>
            </a:r>
            <a:r>
              <a:rPr lang="en-US" dirty="0"/>
              <a:t>throughout an individual </a:t>
            </a:r>
            <a:r>
              <a:rPr lang="en-US" dirty="0" smtClean="0"/>
              <a:t>project;</a:t>
            </a:r>
            <a:endParaRPr lang="en-US" dirty="0"/>
          </a:p>
          <a:p>
            <a:r>
              <a:rPr lang="en-US" dirty="0" smtClean="0"/>
              <a:t>public </a:t>
            </a:r>
            <a:r>
              <a:rPr lang="en-US" dirty="0"/>
              <a:t>involvement </a:t>
            </a:r>
            <a:r>
              <a:rPr lang="en-US" dirty="0" smtClean="0"/>
              <a:t>is </a:t>
            </a:r>
            <a:r>
              <a:rPr lang="en-US" dirty="0"/>
              <a:t>properly </a:t>
            </a:r>
            <a:r>
              <a:rPr lang="en-US" dirty="0" smtClean="0"/>
              <a:t>funded and used;</a:t>
            </a:r>
            <a:endParaRPr lang="en-US" dirty="0"/>
          </a:p>
          <a:p>
            <a:r>
              <a:rPr lang="en-US" dirty="0"/>
              <a:t>t</a:t>
            </a:r>
            <a:r>
              <a:rPr lang="en-US" dirty="0" smtClean="0"/>
              <a:t>he right </a:t>
            </a:r>
            <a:r>
              <a:rPr lang="en-US" dirty="0"/>
              <a:t>support is developed for members of the public involved in the </a:t>
            </a:r>
            <a:r>
              <a:rPr lang="en-US" dirty="0" smtClean="0"/>
              <a:t>project;</a:t>
            </a:r>
            <a:endParaRPr lang="en-US" dirty="0"/>
          </a:p>
          <a:p>
            <a:r>
              <a:rPr lang="en-US" dirty="0" smtClean="0"/>
              <a:t>advice </a:t>
            </a:r>
            <a:r>
              <a:rPr lang="en-US" dirty="0"/>
              <a:t>is available on improving </a:t>
            </a:r>
            <a:r>
              <a:rPr lang="en-US" dirty="0" smtClean="0"/>
              <a:t>how people taking part in the study are recruited; and</a:t>
            </a:r>
          </a:p>
          <a:p>
            <a:r>
              <a:rPr lang="en-US" dirty="0"/>
              <a:t>y</a:t>
            </a:r>
            <a:r>
              <a:rPr lang="en-US" dirty="0" smtClean="0"/>
              <a:t>ou are involved </a:t>
            </a:r>
            <a:r>
              <a:rPr lang="en-US" dirty="0"/>
              <a:t>in </a:t>
            </a:r>
            <a:r>
              <a:rPr lang="en-US" dirty="0" smtClean="0"/>
              <a:t>recruiting </a:t>
            </a:r>
            <a:r>
              <a:rPr lang="en-US" dirty="0"/>
              <a:t>staff and researchers for the </a:t>
            </a:r>
            <a:r>
              <a:rPr lang="en-US" dirty="0" smtClean="0"/>
              <a:t>study.</a:t>
            </a:r>
            <a:endParaRPr lang="en-US" dirty="0"/>
          </a:p>
          <a:p>
            <a:endParaRPr lang="en-GB" dirty="0"/>
          </a:p>
        </p:txBody>
      </p:sp>
      <p:sp>
        <p:nvSpPr>
          <p:cNvPr id="2" name="Title 1"/>
          <p:cNvSpPr>
            <a:spLocks noGrp="1"/>
          </p:cNvSpPr>
          <p:nvPr>
            <p:ph type="title"/>
          </p:nvPr>
        </p:nvSpPr>
        <p:spPr>
          <a:xfrm>
            <a:off x="838200" y="237109"/>
            <a:ext cx="10515600" cy="1325563"/>
          </a:xfrm>
        </p:spPr>
        <p:txBody>
          <a:bodyPr>
            <a:noAutofit/>
          </a:bodyPr>
          <a:lstStyle/>
          <a:p>
            <a:r>
              <a:rPr lang="en-US" sz="4000" dirty="0" smtClean="0"/>
              <a:t>Managing research</a:t>
            </a:r>
            <a:br>
              <a:rPr lang="en-US" sz="4000" dirty="0" smtClean="0"/>
            </a:br>
            <a:r>
              <a:rPr lang="en-US" sz="3200" i="1" dirty="0" smtClean="0"/>
              <a:t>- for example, as a member of a steering committee, advisory group or project team</a:t>
            </a:r>
            <a:endParaRPr lang="en-GB" sz="3200" i="1"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9308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4304"/>
            <a:ext cx="10515600" cy="5076496"/>
          </a:xfrm>
        </p:spPr>
        <p:txBody>
          <a:bodyPr>
            <a:noAutofit/>
          </a:bodyPr>
          <a:lstStyle/>
          <a:p>
            <a:pPr marL="0" indent="0">
              <a:buClr>
                <a:srgbClr val="76BC43"/>
              </a:buClr>
              <a:buNone/>
            </a:pPr>
            <a:r>
              <a:rPr lang="en-US" dirty="0" smtClean="0"/>
              <a:t>You can </a:t>
            </a:r>
            <a:r>
              <a:rPr lang="en-US" dirty="0"/>
              <a:t>get involved in a variety of </a:t>
            </a:r>
            <a:r>
              <a:rPr lang="en-US" dirty="0" smtClean="0"/>
              <a:t>research roles, such as:</a:t>
            </a:r>
            <a:endParaRPr lang="en-US" dirty="0"/>
          </a:p>
          <a:p>
            <a:pPr lvl="1">
              <a:buClr>
                <a:srgbClr val="76BC43"/>
              </a:buClr>
            </a:pPr>
            <a:r>
              <a:rPr lang="en-US" sz="2800" dirty="0"/>
              <a:t>c</a:t>
            </a:r>
            <a:r>
              <a:rPr lang="en-US" sz="2800" dirty="0" smtClean="0"/>
              <a:t>ollecting and </a:t>
            </a:r>
            <a:r>
              <a:rPr lang="en-US" sz="2800" dirty="0"/>
              <a:t>reviewing </a:t>
            </a:r>
            <a:r>
              <a:rPr lang="en-US" sz="2800" dirty="0" smtClean="0"/>
              <a:t>documents;</a:t>
            </a:r>
            <a:endParaRPr lang="en-US" sz="2800" dirty="0"/>
          </a:p>
          <a:p>
            <a:pPr lvl="1">
              <a:buClr>
                <a:srgbClr val="76BC43"/>
              </a:buClr>
            </a:pPr>
            <a:r>
              <a:rPr lang="en-US" sz="2800" dirty="0" smtClean="0"/>
              <a:t>carrying </a:t>
            </a:r>
            <a:r>
              <a:rPr lang="en-US" sz="2800" dirty="0"/>
              <a:t>out </a:t>
            </a:r>
            <a:r>
              <a:rPr lang="en-US" sz="2800" dirty="0" smtClean="0"/>
              <a:t>interviews and running </a:t>
            </a:r>
            <a:r>
              <a:rPr lang="en-US" sz="2800" dirty="0"/>
              <a:t>focus </a:t>
            </a:r>
            <a:r>
              <a:rPr lang="en-US" sz="2800" dirty="0" smtClean="0"/>
              <a:t>groups; </a:t>
            </a:r>
            <a:endParaRPr lang="en-US" sz="2800" dirty="0"/>
          </a:p>
          <a:p>
            <a:pPr lvl="1">
              <a:buClr>
                <a:srgbClr val="76BC43"/>
              </a:buClr>
            </a:pPr>
            <a:r>
              <a:rPr lang="en-US" sz="2800" dirty="0" smtClean="0"/>
              <a:t>developing questionnaires </a:t>
            </a:r>
            <a:r>
              <a:rPr lang="en-US" sz="2800" dirty="0"/>
              <a:t>and </a:t>
            </a:r>
            <a:r>
              <a:rPr lang="en-US" sz="2800" dirty="0" smtClean="0"/>
              <a:t>information documents (sometimes called patient-facing materials); </a:t>
            </a:r>
            <a:endParaRPr lang="en-US" sz="2800" dirty="0"/>
          </a:p>
          <a:p>
            <a:pPr lvl="1">
              <a:buClr>
                <a:srgbClr val="76BC43"/>
              </a:buClr>
            </a:pPr>
            <a:r>
              <a:rPr lang="en-US" sz="2800" dirty="0" smtClean="0"/>
              <a:t>helping </a:t>
            </a:r>
            <a:r>
              <a:rPr lang="en-US" sz="2800" dirty="0"/>
              <a:t>the </a:t>
            </a:r>
            <a:r>
              <a:rPr lang="en-US" sz="2800" dirty="0" smtClean="0"/>
              <a:t>research team to develop research themes </a:t>
            </a:r>
            <a:r>
              <a:rPr lang="en-US" sz="2800"/>
              <a:t>from </a:t>
            </a:r>
            <a:r>
              <a:rPr lang="en-US" sz="2800" smtClean="0"/>
              <a:t>data; </a:t>
            </a:r>
            <a:r>
              <a:rPr lang="en-US" sz="2800" dirty="0" smtClean="0"/>
              <a:t>and</a:t>
            </a:r>
            <a:endParaRPr lang="en-US" sz="2800" dirty="0"/>
          </a:p>
          <a:p>
            <a:pPr lvl="1">
              <a:buClr>
                <a:srgbClr val="76BC43"/>
              </a:buClr>
            </a:pPr>
            <a:r>
              <a:rPr lang="en-US" sz="2800" dirty="0" smtClean="0"/>
              <a:t>being </a:t>
            </a:r>
            <a:r>
              <a:rPr lang="en-US" sz="2800" dirty="0"/>
              <a:t>consulted by the </a:t>
            </a:r>
            <a:r>
              <a:rPr lang="en-US" sz="2800" dirty="0" smtClean="0"/>
              <a:t>research team </a:t>
            </a:r>
            <a:r>
              <a:rPr lang="en-US" sz="2800" dirty="0"/>
              <a:t>to see if you understand and interpret the data in the same way as they </a:t>
            </a:r>
            <a:r>
              <a:rPr lang="en-US" sz="2800" dirty="0" smtClean="0"/>
              <a:t>do.</a:t>
            </a:r>
            <a:endParaRPr lang="en-US" sz="2800" dirty="0"/>
          </a:p>
          <a:p>
            <a:endParaRPr lang="en-GB" dirty="0"/>
          </a:p>
        </p:txBody>
      </p:sp>
      <p:sp>
        <p:nvSpPr>
          <p:cNvPr id="2" name="Title 1"/>
          <p:cNvSpPr>
            <a:spLocks noGrp="1"/>
          </p:cNvSpPr>
          <p:nvPr>
            <p:ph type="title"/>
          </p:nvPr>
        </p:nvSpPr>
        <p:spPr>
          <a:xfrm>
            <a:off x="838200" y="365126"/>
            <a:ext cx="10515600" cy="959178"/>
          </a:xfrm>
        </p:spPr>
        <p:txBody>
          <a:bodyPr>
            <a:noAutofit/>
          </a:bodyPr>
          <a:lstStyle/>
          <a:p>
            <a:r>
              <a:rPr lang="en-US" sz="4000" dirty="0" smtClean="0"/>
              <a:t>Carrying out the research</a:t>
            </a:r>
            <a:endParaRPr lang="en-GB" sz="3200" i="1"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864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Clr>
                <a:srgbClr val="76BC43"/>
              </a:buClr>
            </a:pPr>
            <a:r>
              <a:rPr lang="en-US" dirty="0" smtClean="0"/>
              <a:t>Advise </a:t>
            </a:r>
            <a:r>
              <a:rPr lang="en-US" dirty="0"/>
              <a:t>on different ways of sharing the </a:t>
            </a:r>
            <a:r>
              <a:rPr lang="en-US" dirty="0" smtClean="0"/>
              <a:t>results.</a:t>
            </a:r>
            <a:endParaRPr lang="en-US" dirty="0"/>
          </a:p>
          <a:p>
            <a:pPr>
              <a:buClr>
                <a:srgbClr val="76BC43"/>
              </a:buClr>
            </a:pPr>
            <a:r>
              <a:rPr lang="en-US" dirty="0"/>
              <a:t>Jointly present findings with the </a:t>
            </a:r>
            <a:r>
              <a:rPr lang="en-US" dirty="0" smtClean="0"/>
              <a:t>researchers.</a:t>
            </a:r>
            <a:endParaRPr lang="en-US" dirty="0"/>
          </a:p>
          <a:p>
            <a:pPr>
              <a:buClr>
                <a:srgbClr val="76BC43"/>
              </a:buClr>
            </a:pPr>
            <a:r>
              <a:rPr lang="en-US" dirty="0"/>
              <a:t>Write information for local patient </a:t>
            </a:r>
            <a:r>
              <a:rPr lang="en-US" dirty="0" smtClean="0"/>
              <a:t>groups, hospitals and so on.</a:t>
            </a:r>
            <a:endParaRPr lang="en-US" dirty="0"/>
          </a:p>
          <a:p>
            <a:pPr>
              <a:buClr>
                <a:srgbClr val="76BC43"/>
              </a:buClr>
            </a:pPr>
            <a:r>
              <a:rPr lang="en-US" dirty="0" smtClean="0"/>
              <a:t>Help to get findings </a:t>
            </a:r>
            <a:r>
              <a:rPr lang="en-US" dirty="0"/>
              <a:t>published on </a:t>
            </a:r>
            <a:r>
              <a:rPr lang="en-US" dirty="0" smtClean="0"/>
              <a:t>charities’ and voluntary </a:t>
            </a:r>
            <a:r>
              <a:rPr lang="en-US" dirty="0" err="1" smtClean="0"/>
              <a:t>organisations’</a:t>
            </a:r>
            <a:r>
              <a:rPr lang="en-US" dirty="0" smtClean="0"/>
              <a:t> </a:t>
            </a:r>
            <a:r>
              <a:rPr lang="en-US" dirty="0"/>
              <a:t>websites</a:t>
            </a:r>
            <a:r>
              <a:rPr lang="en-US" dirty="0" smtClean="0"/>
              <a:t>.</a:t>
            </a:r>
          </a:p>
          <a:p>
            <a:pPr>
              <a:buClr>
                <a:srgbClr val="76BC43"/>
              </a:buClr>
            </a:pPr>
            <a:r>
              <a:rPr lang="en-US" dirty="0" smtClean="0"/>
              <a:t>Help </a:t>
            </a:r>
            <a:r>
              <a:rPr lang="en-US" dirty="0"/>
              <a:t>to write or comment on papers and articles for </a:t>
            </a:r>
            <a:r>
              <a:rPr lang="en-US" dirty="0" smtClean="0"/>
              <a:t>publication.</a:t>
            </a:r>
            <a:endParaRPr lang="en-US" dirty="0"/>
          </a:p>
          <a:p>
            <a:pPr>
              <a:buClr>
                <a:srgbClr val="76BC43"/>
              </a:buClr>
            </a:pPr>
            <a:r>
              <a:rPr lang="en-US" dirty="0" smtClean="0"/>
              <a:t>Help the NIHR Dissemination Centre decide which </a:t>
            </a:r>
            <a:r>
              <a:rPr lang="en-US" dirty="0"/>
              <a:t>research </a:t>
            </a:r>
            <a:r>
              <a:rPr lang="en-US" dirty="0" smtClean="0"/>
              <a:t>we should share. </a:t>
            </a:r>
            <a:endParaRPr lang="en-US" dirty="0"/>
          </a:p>
        </p:txBody>
      </p:sp>
      <p:sp>
        <p:nvSpPr>
          <p:cNvPr id="2" name="Title 1"/>
          <p:cNvSpPr>
            <a:spLocks noGrp="1"/>
          </p:cNvSpPr>
          <p:nvPr>
            <p:ph type="title"/>
          </p:nvPr>
        </p:nvSpPr>
        <p:spPr>
          <a:xfrm>
            <a:off x="838200" y="500062"/>
            <a:ext cx="11067288" cy="1325563"/>
          </a:xfrm>
        </p:spPr>
        <p:txBody>
          <a:bodyPr>
            <a:noAutofit/>
          </a:bodyPr>
          <a:lstStyle/>
          <a:p>
            <a:r>
              <a:rPr lang="en-US" sz="4000" dirty="0" smtClean="0"/>
              <a:t>Sharing research</a:t>
            </a:r>
            <a:br>
              <a:rPr lang="en-US" sz="4000" dirty="0" smtClean="0"/>
            </a:br>
            <a:r>
              <a:rPr lang="en-US" sz="3200" i="1" dirty="0" smtClean="0"/>
              <a:t>- for example, helping </a:t>
            </a:r>
            <a:r>
              <a:rPr lang="en-US" sz="3200" i="1" dirty="0"/>
              <a:t>to tell other people what the results of the project </a:t>
            </a:r>
            <a:r>
              <a:rPr lang="en-US" sz="3200" i="1" dirty="0" smtClean="0"/>
              <a:t>are</a:t>
            </a:r>
            <a:r>
              <a:rPr lang="en-US" dirty="0"/>
              <a:t/>
            </a:r>
            <a:br>
              <a:rPr lang="en-US" dirty="0"/>
            </a:br>
            <a:endParaRPr lang="en-GB"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8208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184" y="2363505"/>
            <a:ext cx="10515600" cy="2834071"/>
          </a:xfrm>
        </p:spPr>
        <p:txBody>
          <a:bodyPr>
            <a:noAutofit/>
          </a:bodyPr>
          <a:lstStyle/>
          <a:p>
            <a:pPr>
              <a:buClr>
                <a:srgbClr val="76BC43"/>
              </a:buClr>
            </a:pPr>
            <a:r>
              <a:rPr lang="en-US" dirty="0" smtClean="0"/>
              <a:t>Help </a:t>
            </a:r>
            <a:r>
              <a:rPr lang="en-US" dirty="0"/>
              <a:t>write the document </a:t>
            </a:r>
            <a:r>
              <a:rPr lang="en-US" dirty="0" smtClean="0"/>
              <a:t>explaining how </a:t>
            </a:r>
            <a:r>
              <a:rPr lang="en-US" dirty="0"/>
              <a:t>a new treatment will be delivered to </a:t>
            </a:r>
            <a:r>
              <a:rPr lang="en-US" dirty="0" smtClean="0"/>
              <a:t>patients.</a:t>
            </a:r>
          </a:p>
          <a:p>
            <a:pPr>
              <a:buClr>
                <a:srgbClr val="76BC43"/>
              </a:buClr>
            </a:pPr>
            <a:r>
              <a:rPr lang="en-US" dirty="0" smtClean="0"/>
              <a:t>Develop </a:t>
            </a:r>
            <a:r>
              <a:rPr lang="en-US" dirty="0"/>
              <a:t>patient </a:t>
            </a:r>
            <a:r>
              <a:rPr lang="en-US" dirty="0" smtClean="0"/>
              <a:t>information for use within </a:t>
            </a:r>
            <a:r>
              <a:rPr lang="en-US" dirty="0"/>
              <a:t>hospitals, </a:t>
            </a:r>
            <a:r>
              <a:rPr lang="en-US" dirty="0" smtClean="0"/>
              <a:t>doctors’ </a:t>
            </a:r>
            <a:r>
              <a:rPr lang="en-US" dirty="0"/>
              <a:t>surgeries </a:t>
            </a:r>
            <a:r>
              <a:rPr lang="en-US" dirty="0" smtClean="0"/>
              <a:t>and so on.</a:t>
            </a:r>
            <a:endParaRPr lang="en-US" dirty="0"/>
          </a:p>
          <a:p>
            <a:pPr marL="0" indent="0">
              <a:buNone/>
            </a:pPr>
            <a:endParaRPr lang="en-GB" dirty="0"/>
          </a:p>
        </p:txBody>
      </p:sp>
      <p:sp>
        <p:nvSpPr>
          <p:cNvPr id="2" name="Title 1"/>
          <p:cNvSpPr>
            <a:spLocks noGrp="1"/>
          </p:cNvSpPr>
          <p:nvPr>
            <p:ph type="title"/>
          </p:nvPr>
        </p:nvSpPr>
        <p:spPr>
          <a:xfrm>
            <a:off x="838200" y="759263"/>
            <a:ext cx="10515600" cy="1325563"/>
          </a:xfrm>
        </p:spPr>
        <p:txBody>
          <a:bodyPr>
            <a:noAutofit/>
          </a:bodyPr>
          <a:lstStyle/>
          <a:p>
            <a:r>
              <a:rPr lang="en-US" sz="4000" dirty="0" smtClean="0"/>
              <a:t>Putting research into practice</a:t>
            </a:r>
            <a:r>
              <a:rPr lang="en-US" dirty="0"/>
              <a:t/>
            </a:r>
            <a:br>
              <a:rPr lang="en-US" dirty="0"/>
            </a:br>
            <a:endParaRPr lang="en-GB"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3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6100" y="6236207"/>
            <a:ext cx="4852925" cy="523220"/>
          </a:xfrm>
          <a:prstGeom prst="rect">
            <a:avLst/>
          </a:prstGeom>
        </p:spPr>
        <p:txBody>
          <a:bodyPr wrap="square">
            <a:spAutoFit/>
          </a:bodyPr>
          <a:lstStyle/>
          <a:p>
            <a:pPr lvl="0" algn="r">
              <a:defRPr/>
            </a:pPr>
            <a:r>
              <a:rPr lang="en-GB" sz="2800" dirty="0">
                <a:hlinkClick r:id="rId3"/>
              </a:rPr>
              <a:t>https://youtu.be/hJI6BEZy5HM</a:t>
            </a:r>
            <a:endParaRPr lang="en-US" sz="2800" dirty="0"/>
          </a:p>
        </p:txBody>
      </p:sp>
      <p:pic>
        <p:nvPicPr>
          <p:cNvPr id="5" name="Picture 4" title="NIHR introductory video still"/>
          <p:cNvPicPr>
            <a:picLocks noChangeAspect="1"/>
          </p:cNvPicPr>
          <p:nvPr/>
        </p:nvPicPr>
        <p:blipFill rotWithShape="1">
          <a:blip r:embed="rId4"/>
          <a:srcRect l="7358" t="16533" r="42215" b="46933"/>
          <a:stretch/>
        </p:blipFill>
        <p:spPr>
          <a:xfrm>
            <a:off x="3728000" y="2445674"/>
            <a:ext cx="6751024" cy="3790534"/>
          </a:xfrm>
          <a:prstGeom prst="rect">
            <a:avLst/>
          </a:prstGeom>
        </p:spPr>
      </p:pic>
      <p:sp>
        <p:nvSpPr>
          <p:cNvPr id="3" name="Content Placeholder 2"/>
          <p:cNvSpPr>
            <a:spLocks noGrp="1"/>
          </p:cNvSpPr>
          <p:nvPr>
            <p:ph idx="1"/>
          </p:nvPr>
        </p:nvSpPr>
        <p:spPr>
          <a:xfrm>
            <a:off x="838200" y="1825624"/>
            <a:ext cx="10515600" cy="4794631"/>
          </a:xfrm>
        </p:spPr>
        <p:txBody>
          <a:bodyPr>
            <a:noAutofit/>
          </a:bodyPr>
          <a:lstStyle/>
          <a:p>
            <a:pPr marL="0" indent="0">
              <a:buNone/>
            </a:pPr>
            <a:r>
              <a:rPr lang="en-GB" dirty="0" smtClean="0"/>
              <a:t>Watch the following video that introduces the different aspects of our work.</a:t>
            </a:r>
            <a:endParaRPr lang="en-GB" dirty="0"/>
          </a:p>
        </p:txBody>
      </p:sp>
      <p:sp>
        <p:nvSpPr>
          <p:cNvPr id="2" name="Title 1"/>
          <p:cNvSpPr>
            <a:spLocks noGrp="1"/>
          </p:cNvSpPr>
          <p:nvPr>
            <p:ph type="title"/>
          </p:nvPr>
        </p:nvSpPr>
        <p:spPr/>
        <p:txBody>
          <a:bodyPr>
            <a:normAutofit/>
          </a:bodyPr>
          <a:lstStyle/>
          <a:p>
            <a:r>
              <a:rPr lang="en-GB" sz="4000" dirty="0" smtClean="0"/>
              <a:t>1.1 Welcome to the National Institute for Health Research (known as the NIHR)</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739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87211"/>
            <a:ext cx="10515600" cy="3630709"/>
          </a:xfrm>
        </p:spPr>
        <p:txBody>
          <a:bodyPr>
            <a:noAutofit/>
          </a:bodyPr>
          <a:lstStyle/>
          <a:p>
            <a:pPr>
              <a:buClr>
                <a:srgbClr val="76BC43"/>
              </a:buClr>
            </a:pPr>
            <a:r>
              <a:rPr lang="en-US" dirty="0" smtClean="0"/>
              <a:t>Be </a:t>
            </a:r>
            <a:r>
              <a:rPr lang="en-US" dirty="0"/>
              <a:t>involved throughout </a:t>
            </a:r>
            <a:r>
              <a:rPr lang="en-US" dirty="0" smtClean="0"/>
              <a:t>the study and </a:t>
            </a:r>
            <a:r>
              <a:rPr lang="en-US" dirty="0"/>
              <a:t>help to </a:t>
            </a:r>
            <a:r>
              <a:rPr lang="en-US" dirty="0" smtClean="0"/>
              <a:t>deal with </a:t>
            </a:r>
            <a:r>
              <a:rPr lang="en-US" dirty="0"/>
              <a:t>issues as they arise.</a:t>
            </a:r>
          </a:p>
          <a:p>
            <a:pPr>
              <a:buClr>
                <a:srgbClr val="76BC43"/>
              </a:buClr>
            </a:pPr>
            <a:r>
              <a:rPr lang="en-US" dirty="0"/>
              <a:t>Work </a:t>
            </a:r>
            <a:r>
              <a:rPr lang="en-US" dirty="0" smtClean="0"/>
              <a:t>with </a:t>
            </a:r>
            <a:r>
              <a:rPr lang="en-US" dirty="0"/>
              <a:t>researchers to evaluate the research </a:t>
            </a:r>
            <a:r>
              <a:rPr lang="en-US" dirty="0" smtClean="0"/>
              <a:t>process. What </a:t>
            </a:r>
            <a:r>
              <a:rPr lang="en-US" dirty="0"/>
              <a:t>went </a:t>
            </a:r>
            <a:r>
              <a:rPr lang="en-US" dirty="0" smtClean="0"/>
              <a:t>well? What could have gone better? </a:t>
            </a:r>
            <a:endParaRPr lang="en-US" dirty="0"/>
          </a:p>
          <a:p>
            <a:pPr>
              <a:buClr>
                <a:srgbClr val="76BC43"/>
              </a:buClr>
            </a:pPr>
            <a:r>
              <a:rPr lang="en-US" dirty="0" smtClean="0"/>
              <a:t>Think about </a:t>
            </a:r>
            <a:r>
              <a:rPr lang="en-US" dirty="0"/>
              <a:t>your role in the research and what you have learnt.</a:t>
            </a:r>
          </a:p>
          <a:p>
            <a:endParaRPr lang="en-GB" dirty="0"/>
          </a:p>
        </p:txBody>
      </p:sp>
      <p:sp>
        <p:nvSpPr>
          <p:cNvPr id="2" name="Title 1"/>
          <p:cNvSpPr>
            <a:spLocks noGrp="1"/>
          </p:cNvSpPr>
          <p:nvPr>
            <p:ph type="title"/>
          </p:nvPr>
        </p:nvSpPr>
        <p:spPr>
          <a:xfrm>
            <a:off x="838200" y="1020000"/>
            <a:ext cx="11103864" cy="1325563"/>
          </a:xfrm>
        </p:spPr>
        <p:txBody>
          <a:bodyPr>
            <a:noAutofit/>
          </a:bodyPr>
          <a:lstStyle/>
          <a:p>
            <a:r>
              <a:rPr lang="en-GB" sz="4000" dirty="0" smtClean="0"/>
              <a:t>Monitoring and evaluating studies </a:t>
            </a:r>
            <a:br>
              <a:rPr lang="en-GB" sz="4000" dirty="0" smtClean="0"/>
            </a:br>
            <a:r>
              <a:rPr lang="en-GB" sz="3200" i="1" dirty="0" smtClean="0"/>
              <a:t>– </a:t>
            </a:r>
            <a:r>
              <a:rPr lang="en-US" sz="3200" i="1" dirty="0" smtClean="0"/>
              <a:t>for example, has </a:t>
            </a:r>
            <a:r>
              <a:rPr lang="en-US" sz="3200" i="1" dirty="0"/>
              <a:t>the </a:t>
            </a:r>
            <a:r>
              <a:rPr lang="en-US" sz="3200" i="1" dirty="0" smtClean="0"/>
              <a:t>research project </a:t>
            </a:r>
            <a:r>
              <a:rPr lang="en-US" sz="3200" i="1" dirty="0"/>
              <a:t>been </a:t>
            </a:r>
            <a:r>
              <a:rPr lang="en-US" sz="3200" i="1" dirty="0" smtClean="0"/>
              <a:t>delivered and managed </a:t>
            </a:r>
            <a:r>
              <a:rPr lang="en-US" sz="3200" i="1" dirty="0"/>
              <a:t>well?  Have you seen any ways in which things could have been done better?</a:t>
            </a:r>
            <a:r>
              <a:rPr lang="en-US" dirty="0"/>
              <a:t/>
            </a:r>
            <a:br>
              <a:rPr lang="en-US" dirty="0"/>
            </a:br>
            <a:endParaRPr lang="en-GB"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7734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4. How to get started</a:t>
            </a:r>
            <a:endParaRPr lang="en-GB" sz="4000" dirty="0"/>
          </a:p>
        </p:txBody>
      </p:sp>
      <p:sp>
        <p:nvSpPr>
          <p:cNvPr id="4" name="Rectangle 3"/>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146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8"/>
          </a:xfrm>
        </p:spPr>
        <p:txBody>
          <a:bodyPr>
            <a:noAutofit/>
          </a:bodyPr>
          <a:lstStyle/>
          <a:p>
            <a:pPr>
              <a:buClr>
                <a:srgbClr val="F08C21"/>
              </a:buClr>
            </a:pPr>
            <a:r>
              <a:rPr lang="en-GB" dirty="0" smtClean="0"/>
              <a:t>INVOLVE (funded by and part of us) are your best first stop for all things PPI. For example, they have a booklet on getting started in PPI.</a:t>
            </a:r>
            <a:endParaRPr lang="en-GB" dirty="0"/>
          </a:p>
          <a:p>
            <a:pPr>
              <a:buClr>
                <a:srgbClr val="F08C21"/>
              </a:buClr>
            </a:pPr>
            <a:r>
              <a:rPr lang="en-GB" dirty="0" smtClean="0"/>
              <a:t>INVOLVE are there to support gold standard PPI (the best possible PPI) and to help you make your work really mean something, leading to better and relevant healthcare for all.</a:t>
            </a:r>
            <a:endParaRPr lang="en-GB" dirty="0"/>
          </a:p>
          <a:p>
            <a:pPr>
              <a:buClr>
                <a:srgbClr val="F08C21"/>
              </a:buClr>
            </a:pPr>
            <a:r>
              <a:rPr lang="en-GB" dirty="0" smtClean="0"/>
              <a:t>You can find their details and links to the INVOLVE Starting Out (2017) booklet in ‘Further information’ at the end of this module.</a:t>
            </a:r>
            <a:endParaRPr lang="en-GB" dirty="0"/>
          </a:p>
          <a:p>
            <a:pPr>
              <a:buClr>
                <a:srgbClr val="F08C21"/>
              </a:buClr>
            </a:pPr>
            <a:r>
              <a:rPr lang="en-GB" dirty="0" smtClean="0"/>
              <a:t>It is also worth exploring the patient and public pages of our website (see ‘Further information’). </a:t>
            </a:r>
          </a:p>
          <a:p>
            <a:pPr>
              <a:buClr>
                <a:srgbClr val="F08C21"/>
              </a:buClr>
            </a:pPr>
            <a:r>
              <a:rPr lang="en-GB" dirty="0" smtClean="0"/>
              <a:t>We have put together a few tips for those new to PPI - please download.</a:t>
            </a:r>
            <a:endParaRPr lang="en-GB" dirty="0"/>
          </a:p>
        </p:txBody>
      </p:sp>
      <p:sp>
        <p:nvSpPr>
          <p:cNvPr id="2" name="Title 1"/>
          <p:cNvSpPr>
            <a:spLocks noGrp="1"/>
          </p:cNvSpPr>
          <p:nvPr>
            <p:ph type="title"/>
          </p:nvPr>
        </p:nvSpPr>
        <p:spPr/>
        <p:txBody>
          <a:bodyPr/>
          <a:lstStyle/>
          <a:p>
            <a:r>
              <a:rPr lang="en-GB" sz="4000" dirty="0" smtClean="0"/>
              <a:t>4.1 How </a:t>
            </a:r>
            <a:r>
              <a:rPr lang="en-GB" sz="4000" dirty="0"/>
              <a:t>to get </a:t>
            </a:r>
            <a:r>
              <a:rPr lang="en-GB" sz="4000" dirty="0" smtClean="0"/>
              <a:t>started in PPI</a:t>
            </a:r>
            <a:endParaRPr lang="en-GB" dirty="0"/>
          </a:p>
        </p:txBody>
      </p:sp>
      <p:sp>
        <p:nvSpPr>
          <p:cNvPr id="4" name="Rectangle 3"/>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4015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987552"/>
            <a:ext cx="11829288" cy="5108027"/>
          </a:xfrm>
        </p:spPr>
        <p:txBody>
          <a:bodyPr>
            <a:noAutofit/>
          </a:bodyPr>
          <a:lstStyle/>
          <a:p>
            <a:pPr marL="0" indent="0">
              <a:buNone/>
            </a:pPr>
            <a:r>
              <a:rPr lang="en-US" b="1" dirty="0" smtClean="0"/>
              <a:t>Useful glossaries</a:t>
            </a:r>
          </a:p>
          <a:p>
            <a:pPr marL="0" indent="0">
              <a:buNone/>
            </a:pPr>
            <a:r>
              <a:rPr lang="en-US" dirty="0" smtClean="0"/>
              <a:t>INVOLVE’s jargon buster </a:t>
            </a:r>
            <a:r>
              <a:rPr lang="en-US" dirty="0" smtClean="0">
                <a:hlinkClick r:id="rId3"/>
              </a:rPr>
              <a:t>http</a:t>
            </a:r>
            <a:r>
              <a:rPr lang="en-US" dirty="0">
                <a:hlinkClick r:id="rId3"/>
              </a:rPr>
              <a:t>://www.invo.org.uk/resource-centre/jargon-buster</a:t>
            </a:r>
            <a:r>
              <a:rPr lang="en-US" dirty="0" smtClean="0">
                <a:hlinkClick r:id="rId3"/>
              </a:rPr>
              <a:t>/</a:t>
            </a:r>
            <a:endParaRPr lang="en-US" dirty="0" smtClean="0"/>
          </a:p>
          <a:p>
            <a:pPr marL="0" indent="0">
              <a:buNone/>
            </a:pPr>
            <a:r>
              <a:rPr lang="en-US" dirty="0" smtClean="0"/>
              <a:t>The </a:t>
            </a:r>
            <a:r>
              <a:rPr lang="en-US" dirty="0"/>
              <a:t>European Patients’ Academy </a:t>
            </a:r>
            <a:r>
              <a:rPr lang="en-US" dirty="0" smtClean="0"/>
              <a:t>glossary </a:t>
            </a:r>
            <a:r>
              <a:rPr lang="en-US" dirty="0">
                <a:hlinkClick r:id="rId4"/>
              </a:rPr>
              <a:t>https://www.eupati.eu/glossary</a:t>
            </a:r>
            <a:r>
              <a:rPr lang="en-US" dirty="0" smtClean="0">
                <a:hlinkClick r:id="rId4"/>
              </a:rPr>
              <a:t>/</a:t>
            </a:r>
            <a:endParaRPr lang="en-US" dirty="0" smtClean="0"/>
          </a:p>
          <a:p>
            <a:pPr marL="0" indent="0">
              <a:buNone/>
            </a:pPr>
            <a:endParaRPr lang="en-US" sz="1600" dirty="0">
              <a:hlinkClick r:id="rId5"/>
            </a:endParaRPr>
          </a:p>
          <a:p>
            <a:pPr marL="0" indent="0">
              <a:buNone/>
            </a:pPr>
            <a:r>
              <a:rPr lang="en-US" dirty="0" smtClean="0"/>
              <a:t>Our PPI webpages  </a:t>
            </a:r>
            <a:r>
              <a:rPr lang="en-US" dirty="0" smtClean="0">
                <a:hlinkClick r:id="rId6"/>
              </a:rPr>
              <a:t>https://www.nihr.ac.uk/patients-carers-and-the-public/</a:t>
            </a:r>
            <a:endParaRPr lang="en-US" dirty="0" smtClean="0">
              <a:hlinkClick r:id="rId5"/>
            </a:endParaRPr>
          </a:p>
          <a:p>
            <a:pPr marL="0" indent="0">
              <a:buNone/>
            </a:pPr>
            <a:r>
              <a:rPr lang="en-US" dirty="0"/>
              <a:t>INVOLVE </a:t>
            </a:r>
            <a:r>
              <a:rPr lang="en-US" dirty="0">
                <a:hlinkClick r:id="rId5"/>
              </a:rPr>
              <a:t> http://www.invo.org.uk/</a:t>
            </a:r>
            <a:endParaRPr lang="en-US" dirty="0" smtClean="0">
              <a:hlinkClick r:id="rId5"/>
            </a:endParaRPr>
          </a:p>
          <a:p>
            <a:pPr marL="0" indent="0">
              <a:buNone/>
            </a:pPr>
            <a:r>
              <a:rPr lang="en-US" dirty="0" smtClean="0"/>
              <a:t>INVOLVE learning and development </a:t>
            </a:r>
            <a:r>
              <a:rPr lang="en-US" dirty="0"/>
              <a:t>webpages </a:t>
            </a:r>
            <a:r>
              <a:rPr lang="en-US" dirty="0">
                <a:hlinkClick r:id="rId7"/>
              </a:rPr>
              <a:t>http://www.invo.org.uk/resource-centre/learning-and-development</a:t>
            </a:r>
            <a:r>
              <a:rPr lang="en-US" dirty="0" smtClean="0">
                <a:hlinkClick r:id="rId7"/>
              </a:rPr>
              <a:t>/</a:t>
            </a:r>
            <a:endParaRPr lang="en-US" dirty="0" smtClean="0"/>
          </a:p>
          <a:p>
            <a:pPr marL="0" indent="0">
              <a:buNone/>
            </a:pPr>
            <a:r>
              <a:rPr lang="en-US" dirty="0"/>
              <a:t>INVOLVE’s induction pack for new </a:t>
            </a:r>
            <a:r>
              <a:rPr lang="en-US" dirty="0" smtClean="0"/>
              <a:t>starters  </a:t>
            </a:r>
            <a:r>
              <a:rPr lang="en-US" dirty="0" smtClean="0">
                <a:hlinkClick r:id="rId8"/>
              </a:rPr>
              <a:t>http</a:t>
            </a:r>
            <a:r>
              <a:rPr lang="en-US" dirty="0">
                <a:hlinkClick r:id="rId8"/>
              </a:rPr>
              <a:t>://</a:t>
            </a:r>
            <a:r>
              <a:rPr lang="en-US" dirty="0" smtClean="0">
                <a:hlinkClick r:id="rId8"/>
              </a:rPr>
              <a:t>www.invo.org.uk/wp-content/uploads/2018/01/Induction-public-v3.pdf</a:t>
            </a:r>
            <a:endParaRPr lang="en-US" dirty="0" smtClean="0"/>
          </a:p>
          <a:p>
            <a:pPr marL="0" indent="0">
              <a:buNone/>
            </a:pPr>
            <a:r>
              <a:rPr lang="en-US" dirty="0"/>
              <a:t>INVOLVE’s </a:t>
            </a:r>
            <a:r>
              <a:rPr lang="en-US" dirty="0" smtClean="0"/>
              <a:t>briefing </a:t>
            </a:r>
            <a:r>
              <a:rPr lang="en-US" dirty="0"/>
              <a:t>notes on how to involve the public in research  </a:t>
            </a:r>
            <a:r>
              <a:rPr lang="en-US" dirty="0">
                <a:hlinkClick r:id="rId5"/>
              </a:rPr>
              <a:t>http://www.invo.org.uk/resource-centre/resource-for-researchers/</a:t>
            </a:r>
            <a:r>
              <a:rPr lang="en-US" dirty="0"/>
              <a:t> </a:t>
            </a:r>
            <a:endParaRPr lang="en-GB" dirty="0"/>
          </a:p>
          <a:p>
            <a:pPr marL="0" indent="0">
              <a:buNone/>
            </a:pPr>
            <a:endParaRPr lang="en-US" dirty="0" smtClean="0"/>
          </a:p>
          <a:p>
            <a:pPr marL="0" indent="0">
              <a:buNone/>
            </a:pPr>
            <a:endParaRPr lang="en-GB" dirty="0"/>
          </a:p>
          <a:p>
            <a:endParaRPr lang="en-GB" dirty="0"/>
          </a:p>
          <a:p>
            <a:pPr marL="0" indent="0">
              <a:buNone/>
            </a:pPr>
            <a:endParaRPr lang="en-GB" dirty="0" smtClean="0"/>
          </a:p>
          <a:p>
            <a:pPr marL="0" indent="0">
              <a:buNone/>
            </a:pPr>
            <a:endParaRPr lang="en-GB" dirty="0"/>
          </a:p>
          <a:p>
            <a:endParaRPr lang="en-GB" dirty="0"/>
          </a:p>
        </p:txBody>
      </p:sp>
      <p:sp>
        <p:nvSpPr>
          <p:cNvPr id="2" name="Title 1"/>
          <p:cNvSpPr>
            <a:spLocks noGrp="1"/>
          </p:cNvSpPr>
          <p:nvPr>
            <p:ph type="title"/>
          </p:nvPr>
        </p:nvSpPr>
        <p:spPr>
          <a:xfrm>
            <a:off x="362712" y="218821"/>
            <a:ext cx="10515600" cy="896747"/>
          </a:xfrm>
        </p:spPr>
        <p:txBody>
          <a:bodyPr>
            <a:noAutofit/>
          </a:bodyPr>
          <a:lstStyle/>
          <a:p>
            <a:r>
              <a:rPr lang="en-GB" sz="4000" dirty="0" smtClean="0"/>
              <a:t>Further information</a:t>
            </a:r>
            <a:endParaRPr lang="en-GB" sz="4000" dirty="0"/>
          </a:p>
        </p:txBody>
      </p:sp>
    </p:spTree>
    <p:extLst>
      <p:ext uri="{BB962C8B-B14F-4D97-AF65-F5344CB8AC3E}">
        <p14:creationId xmlns:p14="http://schemas.microsoft.com/office/powerpoint/2010/main" val="2006987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115568"/>
            <a:ext cx="11655552" cy="5108027"/>
          </a:xfrm>
        </p:spPr>
        <p:txBody>
          <a:bodyPr>
            <a:noAutofit/>
          </a:bodyPr>
          <a:lstStyle/>
          <a:p>
            <a:pPr marL="0" indent="0">
              <a:buNone/>
            </a:pPr>
            <a:endParaRPr lang="en-GB" dirty="0" smtClean="0">
              <a:hlinkClick r:id="rId3"/>
            </a:endParaRPr>
          </a:p>
          <a:p>
            <a:pPr marL="0" indent="0">
              <a:buNone/>
            </a:pPr>
            <a:r>
              <a:rPr lang="en-GB" dirty="0" smtClean="0"/>
              <a:t>Our mission, governance and contribution to research: </a:t>
            </a:r>
            <a:r>
              <a:rPr lang="en-GB" u="sng" dirty="0">
                <a:hlinkClick r:id="rId4"/>
              </a:rPr>
              <a:t>https://</a:t>
            </a:r>
            <a:r>
              <a:rPr lang="en-GB" u="sng" dirty="0" smtClean="0">
                <a:hlinkClick r:id="rId4"/>
              </a:rPr>
              <a:t>www.nihr.ac.uk/about-us/our-mission/our-mission-and-strategic-workstreams.htm</a:t>
            </a:r>
            <a:endParaRPr lang="en-GB" u="sng" dirty="0" smtClean="0"/>
          </a:p>
          <a:p>
            <a:pPr marL="0" indent="0">
              <a:buNone/>
            </a:pPr>
            <a:endParaRPr lang="en-GB" u="sng" dirty="0"/>
          </a:p>
          <a:p>
            <a:pPr marL="0" indent="0">
              <a:buNone/>
            </a:pPr>
            <a:r>
              <a:rPr lang="en-GB" dirty="0" smtClean="0"/>
              <a:t>How we fund research: </a:t>
            </a:r>
            <a:r>
              <a:rPr lang="en-GB" u="sng" dirty="0">
                <a:hlinkClick r:id="rId5"/>
              </a:rPr>
              <a:t>https://www.nihr.ac.uk/patients-carers-and-the-public/i-want-to-learn-about-research/how-we-fund-research.htm</a:t>
            </a:r>
            <a:endParaRPr lang="en-GB" dirty="0"/>
          </a:p>
          <a:p>
            <a:pPr marL="0" indent="0">
              <a:buNone/>
            </a:pPr>
            <a:endParaRPr lang="en-GB" u="sng" dirty="0" smtClean="0"/>
          </a:p>
          <a:p>
            <a:pPr marL="0" indent="0">
              <a:buNone/>
            </a:pPr>
            <a:r>
              <a:rPr lang="en-GB" sz="2000" dirty="0" smtClean="0"/>
              <a:t> </a:t>
            </a:r>
            <a:endParaRPr lang="en-GB" sz="2000" dirty="0"/>
          </a:p>
          <a:p>
            <a:pPr marL="0" indent="0">
              <a:buNone/>
            </a:pPr>
            <a:endParaRPr lang="en-GB" dirty="0"/>
          </a:p>
          <a:p>
            <a:endParaRPr lang="en-GB" dirty="0"/>
          </a:p>
          <a:p>
            <a:pPr marL="0" indent="0">
              <a:buNone/>
            </a:pPr>
            <a:endParaRPr lang="en-GB" dirty="0" smtClean="0"/>
          </a:p>
          <a:p>
            <a:pPr marL="0" indent="0">
              <a:buNone/>
            </a:pPr>
            <a:endParaRPr lang="en-GB" dirty="0"/>
          </a:p>
          <a:p>
            <a:endParaRPr lang="en-GB" dirty="0"/>
          </a:p>
        </p:txBody>
      </p:sp>
      <p:sp>
        <p:nvSpPr>
          <p:cNvPr id="2" name="Title 1"/>
          <p:cNvSpPr>
            <a:spLocks noGrp="1"/>
          </p:cNvSpPr>
          <p:nvPr>
            <p:ph type="title"/>
          </p:nvPr>
        </p:nvSpPr>
        <p:spPr>
          <a:xfrm>
            <a:off x="362712" y="218821"/>
            <a:ext cx="10515600" cy="896747"/>
          </a:xfrm>
        </p:spPr>
        <p:txBody>
          <a:bodyPr>
            <a:noAutofit/>
          </a:bodyPr>
          <a:lstStyle/>
          <a:p>
            <a:r>
              <a:rPr lang="en-GB" sz="4000" dirty="0" smtClean="0"/>
              <a:t>Further information</a:t>
            </a:r>
            <a:endParaRPr lang="en-GB" sz="4000" dirty="0"/>
          </a:p>
        </p:txBody>
      </p:sp>
    </p:spTree>
    <p:extLst>
      <p:ext uri="{BB962C8B-B14F-4D97-AF65-F5344CB8AC3E}">
        <p14:creationId xmlns:p14="http://schemas.microsoft.com/office/powerpoint/2010/main" val="3584345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794631"/>
          </a:xfrm>
        </p:spPr>
        <p:txBody>
          <a:bodyPr>
            <a:noAutofit/>
          </a:bodyPr>
          <a:lstStyle/>
          <a:p>
            <a:pPr>
              <a:buClr>
                <a:srgbClr val="0083BF"/>
              </a:buClr>
            </a:pPr>
            <a:r>
              <a:rPr lang="en-US" dirty="0" smtClean="0"/>
              <a:t>We are a </a:t>
            </a:r>
            <a:r>
              <a:rPr lang="en-US" dirty="0"/>
              <a:t>government body </a:t>
            </a:r>
            <a:r>
              <a:rPr lang="en-US" dirty="0" smtClean="0"/>
              <a:t>set up </a:t>
            </a:r>
            <a:r>
              <a:rPr lang="en-US" dirty="0"/>
              <a:t>by the </a:t>
            </a:r>
            <a:r>
              <a:rPr lang="en-US" dirty="0" smtClean="0"/>
              <a:t>UK Department </a:t>
            </a:r>
            <a:r>
              <a:rPr lang="en-US" dirty="0"/>
              <a:t>of Health to </a:t>
            </a:r>
            <a:r>
              <a:rPr lang="en-US" dirty="0" err="1"/>
              <a:t>organise</a:t>
            </a:r>
            <a:r>
              <a:rPr lang="en-US" dirty="0"/>
              <a:t> NHS, public health and social care </a:t>
            </a:r>
            <a:r>
              <a:rPr lang="en-US" dirty="0" smtClean="0"/>
              <a:t>research.</a:t>
            </a:r>
          </a:p>
          <a:p>
            <a:pPr>
              <a:buClr>
                <a:srgbClr val="0083BF"/>
              </a:buClr>
            </a:pPr>
            <a:r>
              <a:rPr lang="en-US" dirty="0" smtClean="0"/>
              <a:t>In 2018 the Department of Health became the Department of Health and Social Care.</a:t>
            </a:r>
          </a:p>
          <a:p>
            <a:pPr>
              <a:buClr>
                <a:srgbClr val="0083BF"/>
              </a:buClr>
            </a:pPr>
            <a:r>
              <a:rPr lang="en-US" dirty="0"/>
              <a:t>Modern </a:t>
            </a:r>
            <a:r>
              <a:rPr lang="en-US" dirty="0" smtClean="0"/>
              <a:t>health and social care </a:t>
            </a:r>
            <a:r>
              <a:rPr lang="en-US" dirty="0"/>
              <a:t>raises lots of questions. We work with patients, </a:t>
            </a:r>
            <a:r>
              <a:rPr lang="en-US" dirty="0" err="1" smtClean="0"/>
              <a:t>carers</a:t>
            </a:r>
            <a:r>
              <a:rPr lang="en-US" dirty="0" smtClean="0"/>
              <a:t>, healthcare professionals, service providers, care </a:t>
            </a:r>
            <a:r>
              <a:rPr lang="en-US" dirty="0"/>
              <a:t>commissioners and </a:t>
            </a:r>
            <a:r>
              <a:rPr lang="en-US" dirty="0" smtClean="0"/>
              <a:t>pharmaceutical companies </a:t>
            </a:r>
            <a:r>
              <a:rPr lang="en-US" dirty="0"/>
              <a:t>to </a:t>
            </a:r>
            <a:r>
              <a:rPr lang="en-US" dirty="0" smtClean="0"/>
              <a:t>make sure </a:t>
            </a:r>
            <a:r>
              <a:rPr lang="en-US" dirty="0"/>
              <a:t>the NHS </a:t>
            </a:r>
            <a:r>
              <a:rPr lang="en-US" dirty="0" smtClean="0"/>
              <a:t>gets </a:t>
            </a:r>
            <a:r>
              <a:rPr lang="en-US" dirty="0"/>
              <a:t>the evidence it needs to guide effective </a:t>
            </a:r>
            <a:r>
              <a:rPr lang="en-US" dirty="0" smtClean="0"/>
              <a:t>health and social care decision-making</a:t>
            </a:r>
            <a:r>
              <a:rPr lang="en-US" dirty="0"/>
              <a:t>.</a:t>
            </a:r>
          </a:p>
          <a:p>
            <a:endParaRPr lang="en-GB" dirty="0"/>
          </a:p>
        </p:txBody>
      </p:sp>
      <p:sp>
        <p:nvSpPr>
          <p:cNvPr id="2" name="Title 1"/>
          <p:cNvSpPr>
            <a:spLocks noGrp="1"/>
          </p:cNvSpPr>
          <p:nvPr>
            <p:ph type="title"/>
          </p:nvPr>
        </p:nvSpPr>
        <p:spPr/>
        <p:txBody>
          <a:bodyPr>
            <a:normAutofit/>
          </a:bodyPr>
          <a:lstStyle/>
          <a:p>
            <a:r>
              <a:rPr lang="en-GB" sz="4000" dirty="0" smtClean="0"/>
              <a:t>1.2 About the NIHR</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96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IHR diagram with group of six characters, representing the different groups involved." title="NIHR diagram"/>
          <p:cNvPicPr>
            <a:picLocks noGrp="1" noChangeAspect="1"/>
          </p:cNvPicPr>
          <p:nvPr>
            <p:ph sz="half" idx="2"/>
          </p:nvPr>
        </p:nvPicPr>
        <p:blipFill>
          <a:blip r:embed="rId3"/>
          <a:stretch>
            <a:fillRect/>
          </a:stretch>
        </p:blipFill>
        <p:spPr>
          <a:xfrm>
            <a:off x="7067755" y="1387366"/>
            <a:ext cx="4791871" cy="4591235"/>
          </a:xfrm>
          <a:prstGeom prst="rect">
            <a:avLst/>
          </a:prstGeom>
        </p:spPr>
      </p:pic>
      <p:sp>
        <p:nvSpPr>
          <p:cNvPr id="7" name="Rectangle 6"/>
          <p:cNvSpPr/>
          <p:nvPr/>
        </p:nvSpPr>
        <p:spPr>
          <a:xfrm>
            <a:off x="662732" y="1560349"/>
            <a:ext cx="6580491" cy="4924425"/>
          </a:xfrm>
          <a:prstGeom prst="rect">
            <a:avLst/>
          </a:prstGeom>
        </p:spPr>
        <p:txBody>
          <a:bodyPr wrap="square">
            <a:spAutoFit/>
          </a:bodyPr>
          <a:lstStyle/>
          <a:p>
            <a:pPr marL="285750" indent="-285750">
              <a:buClr>
                <a:srgbClr val="0083BF"/>
              </a:buClr>
              <a:buFont typeface="Arial" panose="020B0604020202020204" pitchFamily="34" charset="0"/>
              <a:buChar char="•"/>
            </a:pPr>
            <a:r>
              <a:rPr lang="en-US" sz="2800" dirty="0" smtClean="0"/>
              <a:t>We </a:t>
            </a:r>
            <a:r>
              <a:rPr lang="en-US" sz="2800" dirty="0"/>
              <a:t>fund health and </a:t>
            </a:r>
            <a:r>
              <a:rPr lang="en-US" sz="2800" dirty="0" smtClean="0"/>
              <a:t>social care </a:t>
            </a:r>
            <a:r>
              <a:rPr lang="en-US" sz="2800" dirty="0"/>
              <a:t>research and </a:t>
            </a:r>
            <a:r>
              <a:rPr lang="en-US" sz="2800" dirty="0" smtClean="0"/>
              <a:t>turn </a:t>
            </a:r>
            <a:r>
              <a:rPr lang="en-US" sz="2800" dirty="0"/>
              <a:t>discoveries into practical products, treatments, devices and </a:t>
            </a:r>
            <a:r>
              <a:rPr lang="en-US" sz="2800" dirty="0" smtClean="0"/>
              <a:t>procedures.</a:t>
            </a:r>
          </a:p>
          <a:p>
            <a:pPr marL="285750" indent="-285750">
              <a:buClr>
                <a:srgbClr val="0083BF"/>
              </a:buClr>
              <a:buFont typeface="Arial" panose="020B0604020202020204" pitchFamily="34" charset="0"/>
              <a:buChar char="•"/>
            </a:pPr>
            <a:r>
              <a:rPr lang="en-US" sz="2800" dirty="0" smtClean="0"/>
              <a:t>We involve </a:t>
            </a:r>
            <a:r>
              <a:rPr lang="en-US" sz="2800" dirty="0"/>
              <a:t>patients and the public </a:t>
            </a:r>
            <a:r>
              <a:rPr lang="en-US" sz="2800" dirty="0" smtClean="0"/>
              <a:t>at every step.</a:t>
            </a:r>
            <a:endParaRPr lang="en-US" sz="2800" dirty="0"/>
          </a:p>
          <a:p>
            <a:pPr marL="285750" indent="-285750">
              <a:buClr>
                <a:srgbClr val="0083BF"/>
              </a:buClr>
              <a:buFont typeface="Arial" panose="020B0604020202020204" pitchFamily="34" charset="0"/>
              <a:buChar char="•"/>
            </a:pPr>
            <a:r>
              <a:rPr lang="en-US" sz="2800" dirty="0" smtClean="0"/>
              <a:t>We </a:t>
            </a:r>
            <a:r>
              <a:rPr lang="en-US" sz="2800" dirty="0"/>
              <a:t>support NHS staff to be involved in research </a:t>
            </a:r>
            <a:r>
              <a:rPr lang="en-US" sz="2800" dirty="0" smtClean="0"/>
              <a:t>we and others fund.</a:t>
            </a:r>
          </a:p>
          <a:p>
            <a:endParaRPr lang="en-US" dirty="0"/>
          </a:p>
          <a:p>
            <a:endParaRPr lang="en-US" dirty="0" smtClean="0"/>
          </a:p>
          <a:p>
            <a:endParaRPr lang="en-US" dirty="0"/>
          </a:p>
          <a:p>
            <a:endParaRPr lang="en-US" dirty="0"/>
          </a:p>
          <a:p>
            <a:endParaRPr lang="en-US" dirty="0"/>
          </a:p>
        </p:txBody>
      </p:sp>
      <p:sp>
        <p:nvSpPr>
          <p:cNvPr id="2" name="Title 1"/>
          <p:cNvSpPr>
            <a:spLocks noGrp="1"/>
          </p:cNvSpPr>
          <p:nvPr>
            <p:ph type="title"/>
          </p:nvPr>
        </p:nvSpPr>
        <p:spPr>
          <a:xfrm>
            <a:off x="838200" y="365125"/>
            <a:ext cx="10515600" cy="1022241"/>
          </a:xfrm>
        </p:spPr>
        <p:txBody>
          <a:bodyPr>
            <a:normAutofit/>
          </a:bodyPr>
          <a:lstStyle/>
          <a:p>
            <a:r>
              <a:rPr lang="en-GB" sz="4000" dirty="0" smtClean="0"/>
              <a:t>1.3 </a:t>
            </a:r>
            <a:r>
              <a:rPr lang="en-US" sz="4000" dirty="0" smtClean="0"/>
              <a:t>What do you do? (1)</a:t>
            </a:r>
            <a:endParaRPr lang="en-GB" sz="4000" dirty="0"/>
          </a:p>
        </p:txBody>
      </p:sp>
      <p:sp>
        <p:nvSpPr>
          <p:cNvPr id="8" name="Rectangle 7"/>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04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IHR diagram with group of six characters, representing the different groups involved." title="NIHR diagram"/>
          <p:cNvPicPr>
            <a:picLocks noGrp="1" noChangeAspect="1"/>
          </p:cNvPicPr>
          <p:nvPr>
            <p:ph sz="half" idx="2"/>
          </p:nvPr>
        </p:nvPicPr>
        <p:blipFill>
          <a:blip r:embed="rId3"/>
          <a:stretch>
            <a:fillRect/>
          </a:stretch>
        </p:blipFill>
        <p:spPr>
          <a:xfrm>
            <a:off x="7067755" y="1387366"/>
            <a:ext cx="4791871" cy="4591235"/>
          </a:xfrm>
          <a:prstGeom prst="rect">
            <a:avLst/>
          </a:prstGeom>
        </p:spPr>
      </p:pic>
      <p:sp>
        <p:nvSpPr>
          <p:cNvPr id="7" name="Rectangle 6"/>
          <p:cNvSpPr/>
          <p:nvPr/>
        </p:nvSpPr>
        <p:spPr>
          <a:xfrm>
            <a:off x="664747" y="1579768"/>
            <a:ext cx="6403008" cy="5786199"/>
          </a:xfrm>
          <a:prstGeom prst="rect">
            <a:avLst/>
          </a:prstGeom>
        </p:spPr>
        <p:txBody>
          <a:bodyPr wrap="square">
            <a:spAutoFit/>
          </a:bodyPr>
          <a:lstStyle/>
          <a:p>
            <a:pPr marL="285750" indent="-285750">
              <a:buClr>
                <a:srgbClr val="0083BF"/>
              </a:buClr>
              <a:buFont typeface="Arial" panose="020B0604020202020204" pitchFamily="34" charset="0"/>
              <a:buChar char="•"/>
            </a:pPr>
            <a:r>
              <a:rPr lang="en-US" sz="2800" dirty="0"/>
              <a:t>We train and support researchers to keep the nation at the forefront of international research</a:t>
            </a:r>
            <a:r>
              <a:rPr lang="en-US" sz="2400" dirty="0" smtClean="0"/>
              <a:t>.</a:t>
            </a:r>
            <a:endParaRPr lang="en-US" sz="2800" dirty="0" smtClean="0"/>
          </a:p>
          <a:p>
            <a:pPr marL="285750" indent="-285750">
              <a:buClr>
                <a:srgbClr val="0083BF"/>
              </a:buClr>
              <a:buFont typeface="Arial" panose="020B0604020202020204" pitchFamily="34" charset="0"/>
              <a:buChar char="•"/>
            </a:pPr>
            <a:r>
              <a:rPr lang="en-US" sz="2800" dirty="0" smtClean="0"/>
              <a:t>We provide world-class research facilities.</a:t>
            </a:r>
          </a:p>
          <a:p>
            <a:pPr marL="285750" indent="-285750">
              <a:buClr>
                <a:srgbClr val="0083BF"/>
              </a:buClr>
              <a:buFont typeface="Arial" panose="020B0604020202020204" pitchFamily="34" charset="0"/>
              <a:buChar char="•"/>
            </a:pPr>
            <a:r>
              <a:rPr lang="en-US" sz="2800" dirty="0" smtClean="0"/>
              <a:t>We </a:t>
            </a:r>
            <a:r>
              <a:rPr lang="en-US" sz="2800" dirty="0"/>
              <a:t>work with charities and the  </a:t>
            </a:r>
            <a:r>
              <a:rPr lang="en-US" sz="2800" dirty="0" smtClean="0"/>
              <a:t>         life-sciences </a:t>
            </a:r>
            <a:r>
              <a:rPr lang="en-US" sz="2800" dirty="0"/>
              <a:t>industry </a:t>
            </a:r>
            <a:r>
              <a:rPr lang="en-US" sz="2800" dirty="0" smtClean="0"/>
              <a:t>(pharmaceutical companies) so </a:t>
            </a:r>
            <a:r>
              <a:rPr lang="en-US" sz="2800" dirty="0"/>
              <a:t>patients get </a:t>
            </a:r>
            <a:r>
              <a:rPr lang="en-US" sz="2800" dirty="0" smtClean="0"/>
              <a:t>access </a:t>
            </a:r>
            <a:r>
              <a:rPr lang="en-US" sz="2800" dirty="0"/>
              <a:t>to breakthrough </a:t>
            </a:r>
            <a:r>
              <a:rPr lang="en-US" sz="2800" dirty="0" smtClean="0"/>
              <a:t>treatments as soon as possible.</a:t>
            </a:r>
            <a:endParaRPr lang="en-US" sz="2800" dirty="0"/>
          </a:p>
          <a:p>
            <a:endParaRPr lang="en-US" dirty="0"/>
          </a:p>
          <a:p>
            <a:endParaRPr lang="en-US" dirty="0" smtClean="0"/>
          </a:p>
          <a:p>
            <a:endParaRPr lang="en-US" dirty="0"/>
          </a:p>
          <a:p>
            <a:endParaRPr lang="en-US" dirty="0"/>
          </a:p>
          <a:p>
            <a:endParaRPr lang="en-US" dirty="0"/>
          </a:p>
        </p:txBody>
      </p:sp>
      <p:sp>
        <p:nvSpPr>
          <p:cNvPr id="2" name="Title 1"/>
          <p:cNvSpPr>
            <a:spLocks noGrp="1"/>
          </p:cNvSpPr>
          <p:nvPr>
            <p:ph type="title"/>
          </p:nvPr>
        </p:nvSpPr>
        <p:spPr>
          <a:xfrm>
            <a:off x="838200" y="365125"/>
            <a:ext cx="10515600" cy="1022241"/>
          </a:xfrm>
        </p:spPr>
        <p:txBody>
          <a:bodyPr>
            <a:normAutofit/>
          </a:bodyPr>
          <a:lstStyle/>
          <a:p>
            <a:r>
              <a:rPr lang="en-GB" sz="4000" dirty="0" smtClean="0"/>
              <a:t>1.3 </a:t>
            </a:r>
            <a:r>
              <a:rPr lang="en-US" sz="4000" dirty="0" smtClean="0"/>
              <a:t>What do you do? (2)</a:t>
            </a:r>
            <a:endParaRPr lang="en-GB" sz="4000" dirty="0"/>
          </a:p>
        </p:txBody>
      </p:sp>
      <p:sp>
        <p:nvSpPr>
          <p:cNvPr id="8" name="Rectangle 7"/>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7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5117"/>
            <a:ext cx="10515600" cy="4827423"/>
          </a:xfrm>
        </p:spPr>
        <p:txBody>
          <a:bodyPr>
            <a:normAutofit/>
          </a:bodyPr>
          <a:lstStyle/>
          <a:p>
            <a:pPr marL="0" indent="0">
              <a:buNone/>
            </a:pPr>
            <a:r>
              <a:rPr lang="en-US" dirty="0"/>
              <a:t>Think of </a:t>
            </a:r>
            <a:r>
              <a:rPr lang="en-US" dirty="0" smtClean="0"/>
              <a:t>us as </a:t>
            </a:r>
            <a:r>
              <a:rPr lang="en-US" dirty="0"/>
              <a:t>an umbrella </a:t>
            </a:r>
            <a:r>
              <a:rPr lang="en-US" dirty="0" err="1" smtClean="0"/>
              <a:t>organisation</a:t>
            </a:r>
            <a:r>
              <a:rPr lang="en-US" dirty="0" smtClean="0"/>
              <a:t> </a:t>
            </a:r>
            <a:r>
              <a:rPr lang="en-US" dirty="0"/>
              <a:t>under which there are many different </a:t>
            </a:r>
            <a:r>
              <a:rPr lang="en-US" dirty="0" smtClean="0"/>
              <a:t>parts, in different places, serving different purposes. </a:t>
            </a:r>
          </a:p>
          <a:p>
            <a:pPr marL="0" indent="0">
              <a:buNone/>
            </a:pPr>
            <a:r>
              <a:rPr lang="en-US" dirty="0" smtClean="0"/>
              <a:t>Click on the different cogs in the diagram below to explore those which are particularly relevant to this course (there are many more!).</a:t>
            </a:r>
          </a:p>
        </p:txBody>
      </p:sp>
      <p:sp>
        <p:nvSpPr>
          <p:cNvPr id="2" name="Title 1"/>
          <p:cNvSpPr>
            <a:spLocks noGrp="1"/>
          </p:cNvSpPr>
          <p:nvPr>
            <p:ph type="title"/>
          </p:nvPr>
        </p:nvSpPr>
        <p:spPr>
          <a:xfrm>
            <a:off x="838200" y="584493"/>
            <a:ext cx="10515600" cy="950328"/>
          </a:xfrm>
        </p:spPr>
        <p:txBody>
          <a:bodyPr>
            <a:normAutofit/>
          </a:bodyPr>
          <a:lstStyle/>
          <a:p>
            <a:r>
              <a:rPr lang="en-GB" sz="4000" dirty="0" smtClean="0"/>
              <a:t>1.4 The NIHR: A wheel with many cogs</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2283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031452" y="4977536"/>
            <a:ext cx="1313411"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Results</a:t>
            </a:r>
            <a:endParaRPr lang="en-GB" dirty="0">
              <a:solidFill>
                <a:schemeClr val="tx1">
                  <a:lumMod val="95000"/>
                  <a:lumOff val="5000"/>
                </a:schemeClr>
              </a:solidFill>
            </a:endParaRPr>
          </a:p>
        </p:txBody>
      </p:sp>
      <p:sp>
        <p:nvSpPr>
          <p:cNvPr id="13" name="Oval 12"/>
          <p:cNvSpPr/>
          <p:nvPr/>
        </p:nvSpPr>
        <p:spPr>
          <a:xfrm>
            <a:off x="9268320" y="3641464"/>
            <a:ext cx="1584638"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Summaries</a:t>
            </a:r>
          </a:p>
        </p:txBody>
      </p:sp>
      <p:sp>
        <p:nvSpPr>
          <p:cNvPr id="12" name="Oval 11"/>
          <p:cNvSpPr/>
          <p:nvPr/>
        </p:nvSpPr>
        <p:spPr>
          <a:xfrm>
            <a:off x="8010721" y="1522710"/>
            <a:ext cx="1313411"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Study Support</a:t>
            </a:r>
            <a:endParaRPr lang="en-GB" dirty="0">
              <a:solidFill>
                <a:schemeClr val="tx1">
                  <a:lumMod val="95000"/>
                  <a:lumOff val="5000"/>
                </a:schemeClr>
              </a:solidFill>
            </a:endParaRPr>
          </a:p>
        </p:txBody>
      </p:sp>
      <p:sp>
        <p:nvSpPr>
          <p:cNvPr id="11" name="Oval 10"/>
          <p:cNvSpPr/>
          <p:nvPr/>
        </p:nvSpPr>
        <p:spPr>
          <a:xfrm>
            <a:off x="5486029" y="2801795"/>
            <a:ext cx="1896898" cy="18454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Public Involvement</a:t>
            </a:r>
            <a:endParaRPr lang="en-GB" dirty="0">
              <a:solidFill>
                <a:schemeClr val="tx1">
                  <a:lumMod val="95000"/>
                  <a:lumOff val="5000"/>
                </a:schemeClr>
              </a:solidFill>
            </a:endParaRPr>
          </a:p>
        </p:txBody>
      </p:sp>
      <p:sp>
        <p:nvSpPr>
          <p:cNvPr id="10" name="Oval 9"/>
          <p:cNvSpPr/>
          <p:nvPr/>
        </p:nvSpPr>
        <p:spPr>
          <a:xfrm>
            <a:off x="3316406" y="1815718"/>
            <a:ext cx="1313411"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Training</a:t>
            </a:r>
            <a:endParaRPr lang="en-GB" dirty="0">
              <a:solidFill>
                <a:schemeClr val="tx1">
                  <a:lumMod val="95000"/>
                  <a:lumOff val="5000"/>
                </a:schemeClr>
              </a:solidFill>
            </a:endParaRPr>
          </a:p>
        </p:txBody>
      </p:sp>
      <p:sp>
        <p:nvSpPr>
          <p:cNvPr id="9" name="Oval 8"/>
          <p:cNvSpPr/>
          <p:nvPr/>
        </p:nvSpPr>
        <p:spPr>
          <a:xfrm>
            <a:off x="1339041" y="3458066"/>
            <a:ext cx="1313411"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Funding</a:t>
            </a:r>
            <a:endParaRPr lang="en-GB" dirty="0">
              <a:solidFill>
                <a:schemeClr val="tx1">
                  <a:lumMod val="95000"/>
                  <a:lumOff val="5000"/>
                </a:schemeClr>
              </a:solidFill>
            </a:endParaRPr>
          </a:p>
        </p:txBody>
      </p:sp>
      <p:sp>
        <p:nvSpPr>
          <p:cNvPr id="5" name="Oval 4"/>
          <p:cNvSpPr/>
          <p:nvPr/>
        </p:nvSpPr>
        <p:spPr>
          <a:xfrm>
            <a:off x="3224434" y="4655966"/>
            <a:ext cx="1313411" cy="1313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chemeClr val="tx1">
                    <a:lumMod val="95000"/>
                    <a:lumOff val="5000"/>
                  </a:schemeClr>
                </a:solidFill>
              </a:rPr>
              <a:t>Design</a:t>
            </a:r>
            <a:endParaRPr lang="en-GB" dirty="0">
              <a:solidFill>
                <a:schemeClr val="tx1">
                  <a:lumMod val="95000"/>
                  <a:lumOff val="5000"/>
                </a:schemeClr>
              </a:solidFill>
            </a:endParaRPr>
          </a:p>
        </p:txBody>
      </p:sp>
      <p:pic>
        <p:nvPicPr>
          <p:cNvPr id="1026" name="Picture 2" descr="Image result for cogs"/>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041" y="787876"/>
            <a:ext cx="10705298" cy="5707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8897" y="1316832"/>
            <a:ext cx="2300250" cy="707886"/>
          </a:xfrm>
          <a:prstGeom prst="rect">
            <a:avLst/>
          </a:prstGeom>
          <a:noFill/>
          <a:ln w="63500" cap="rnd">
            <a:noFill/>
          </a:ln>
        </p:spPr>
        <p:txBody>
          <a:bodyPr wrap="square" rtlCol="0">
            <a:spAutoFit/>
          </a:bodyPr>
          <a:lstStyle/>
          <a:p>
            <a:pPr algn="ctr"/>
            <a:r>
              <a:rPr lang="en-GB" sz="4000" dirty="0" smtClean="0">
                <a:latin typeface="+mj-lt"/>
              </a:rPr>
              <a:t>Research</a:t>
            </a:r>
          </a:p>
        </p:txBody>
      </p:sp>
      <p:sp>
        <p:nvSpPr>
          <p:cNvPr id="15" name="Title 1"/>
          <p:cNvSpPr>
            <a:spLocks noGrp="1"/>
          </p:cNvSpPr>
          <p:nvPr>
            <p:ph type="title"/>
          </p:nvPr>
        </p:nvSpPr>
        <p:spPr>
          <a:xfrm>
            <a:off x="558447" y="17866"/>
            <a:ext cx="10515600" cy="882899"/>
          </a:xfrm>
        </p:spPr>
        <p:txBody>
          <a:bodyPr>
            <a:normAutofit/>
          </a:bodyPr>
          <a:lstStyle/>
          <a:p>
            <a:r>
              <a:rPr lang="en-GB" sz="4000" dirty="0" smtClean="0"/>
              <a:t>1.4 The NIHR: A wheel with many cogs</a:t>
            </a:r>
            <a:endParaRPr lang="en-GB" sz="4000" dirty="0"/>
          </a:p>
        </p:txBody>
      </p:sp>
      <p:pic>
        <p:nvPicPr>
          <p:cNvPr id="2" name="Picture 1" title="Interlocking cogs"/>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47899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d507862-21c4-4e25-be5f-f35589e47eb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63500" cap="rnd">
          <a:solidFill>
            <a:srgbClr val="0083BF"/>
          </a:solidFill>
        </a:ln>
      </a:spPr>
      <a:bodyPr wrap="square" rtlCol="0">
        <a:spAutoFit/>
      </a:bodyPr>
      <a:lstStyle>
        <a:defPPr>
          <a:defRPr sz="28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3313</TotalTime>
  <Words>3213</Words>
  <Application>Microsoft Office PowerPoint</Application>
  <PresentationFormat>Widescreen</PresentationFormat>
  <Paragraphs>273</Paragraphs>
  <Slides>44</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Module 1: Introduction to the National Institute for Health Research (NIHR) and patient and public involvement (PPI) in research </vt:lpstr>
      <vt:lpstr>Module 1: Introduction to the NIHR and public involvement in research</vt:lpstr>
      <vt:lpstr>1. Us (the NIHR) and our purpose</vt:lpstr>
      <vt:lpstr>1.1 Welcome to the National Institute for Health Research (known as the NIHR)</vt:lpstr>
      <vt:lpstr>1.2 About the NIHR</vt:lpstr>
      <vt:lpstr>1.3 What do you do? (1)</vt:lpstr>
      <vt:lpstr>1.3 What do you do? (2)</vt:lpstr>
      <vt:lpstr>1.4 The NIHR: A wheel with many cogs</vt:lpstr>
      <vt:lpstr>1.4 The NIHR: A wheel with many cogs</vt:lpstr>
      <vt:lpstr>1.4 The NIHR: A wheel with many cogs</vt:lpstr>
      <vt:lpstr>1.4 The NIHR: A wheel with many cogs</vt:lpstr>
      <vt:lpstr>1.4 The NIHR: A wheel with many cogs</vt:lpstr>
      <vt:lpstr>Check what you’ve learned so far by answering the following questions.   Click ‘Submit’ to see the suggested answer. </vt:lpstr>
      <vt:lpstr>1.5 Quiz</vt:lpstr>
      <vt:lpstr>2. What is PPI in research and why is it important?</vt:lpstr>
      <vt:lpstr>2.1 Introducing common terms in patient and public involvement in our research</vt:lpstr>
      <vt:lpstr>2.2 Common public contributor roles</vt:lpstr>
      <vt:lpstr>2.3 What can patients and the public offer research? </vt:lpstr>
      <vt:lpstr>2.4 The Chief Medical Officer and our founder agrees…</vt:lpstr>
      <vt:lpstr>2.5 Why do people get involved in research?</vt:lpstr>
      <vt:lpstr>2.6 Patient and Public Involvement (PPI) </vt:lpstr>
      <vt:lpstr>2.7 Patient and public involvement (PPI) </vt:lpstr>
      <vt:lpstr>2.7 Patient and public involvement (PPI) </vt:lpstr>
      <vt:lpstr>2.8 What do I have to offer research? </vt:lpstr>
      <vt:lpstr>2.8 What do I have to offer research? </vt:lpstr>
      <vt:lpstr>2.8 What do I have to offer research? </vt:lpstr>
      <vt:lpstr>2.8 What do I have to offer research? </vt:lpstr>
      <vt:lpstr>3. The research project life cycle and opportunities for PPI </vt:lpstr>
      <vt:lpstr>3.2 What type of opportunities are there for patients, carers and service users in research?</vt:lpstr>
      <vt:lpstr>3.2 Roles in the research project life cycle</vt:lpstr>
      <vt:lpstr>Identifying and prioritising research topics  - this could include topics never researched before</vt:lpstr>
      <vt:lpstr>Designing research - how the research is going to be carried out</vt:lpstr>
      <vt:lpstr>Developing the funding grant proposal  - for example, helping to write the document which will ask for the money to fund the project </vt:lpstr>
      <vt:lpstr>Reviewing funding applications - taking part in assessing</vt:lpstr>
      <vt:lpstr>Making funding decisions - being a member of an advisory committee which decides which research to fund</vt:lpstr>
      <vt:lpstr>Managing research - for example, as a member of a steering committee, advisory group or project team</vt:lpstr>
      <vt:lpstr>Carrying out the research</vt:lpstr>
      <vt:lpstr>Sharing research - for example, helping to tell other people what the results of the project are </vt:lpstr>
      <vt:lpstr>Putting research into practice </vt:lpstr>
      <vt:lpstr>Monitoring and evaluating studies  – for example, has the research project been delivered and managed well?  Have you seen any ways in which things could have been done better? </vt:lpstr>
      <vt:lpstr>4. How to get started</vt:lpstr>
      <vt:lpstr>4.1 How to get started in PPI</vt:lpstr>
      <vt:lpstr>Further information</vt:lpstr>
      <vt:lpstr>Further information</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NIHR Public Contributor Online Course</dc:title>
  <dc:creator>Surridge H.R.</dc:creator>
  <cp:lastModifiedBy>Anna Ruff</cp:lastModifiedBy>
  <cp:revision>344</cp:revision>
  <cp:lastPrinted>2018-03-01T09:15:27Z</cp:lastPrinted>
  <dcterms:created xsi:type="dcterms:W3CDTF">2018-02-19T12:05:21Z</dcterms:created>
  <dcterms:modified xsi:type="dcterms:W3CDTF">2019-12-03T15:25:20Z</dcterms:modified>
</cp:coreProperties>
</file>